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8.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0.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1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6.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7.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18.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19.xml" ContentType="application/vnd.openxmlformats-officedocument.presentationml.notesSlide+xml"/>
  <Override PartName="/ppt/tags/tag10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0.xml" ContentType="application/vnd.openxmlformats-officedocument.presentationml.tags+xml"/>
  <Override PartName="/ppt/notesSlides/notesSlide22.xml" ContentType="application/vnd.openxmlformats-officedocument.presentationml.notesSlide+xml"/>
  <Override PartName="/ppt/tags/tag11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12.xml" ContentType="application/vnd.openxmlformats-officedocument.presentationml.tags+xml"/>
  <Override PartName="/ppt/notesSlides/notesSlide41.xml" ContentType="application/vnd.openxmlformats-officedocument.presentationml.notesSlide+xml"/>
  <Override PartName="/ppt/tags/tag113.xml" ContentType="application/vnd.openxmlformats-officedocument.presentationml.tags+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4"/>
  </p:sldMasterIdLst>
  <p:notesMasterIdLst>
    <p:notesMasterId r:id="rId93"/>
  </p:notesMasterIdLst>
  <p:handoutMasterIdLst>
    <p:handoutMasterId r:id="rId94"/>
  </p:handoutMasterIdLst>
  <p:sldIdLst>
    <p:sldId id="428" r:id="rId5"/>
    <p:sldId id="420" r:id="rId6"/>
    <p:sldId id="416" r:id="rId7"/>
    <p:sldId id="767" r:id="rId8"/>
    <p:sldId id="595" r:id="rId9"/>
    <p:sldId id="457" r:id="rId10"/>
    <p:sldId id="458" r:id="rId11"/>
    <p:sldId id="459" r:id="rId12"/>
    <p:sldId id="460" r:id="rId13"/>
    <p:sldId id="461" r:id="rId14"/>
    <p:sldId id="462" r:id="rId15"/>
    <p:sldId id="463" r:id="rId16"/>
    <p:sldId id="464" r:id="rId17"/>
    <p:sldId id="465" r:id="rId18"/>
    <p:sldId id="466" r:id="rId19"/>
    <p:sldId id="467" r:id="rId20"/>
    <p:sldId id="468" r:id="rId21"/>
    <p:sldId id="469" r:id="rId22"/>
    <p:sldId id="470" r:id="rId23"/>
    <p:sldId id="471" r:id="rId24"/>
    <p:sldId id="472" r:id="rId25"/>
    <p:sldId id="473" r:id="rId26"/>
    <p:sldId id="476" r:id="rId27"/>
    <p:sldId id="624" r:id="rId28"/>
    <p:sldId id="630" r:id="rId29"/>
    <p:sldId id="903" r:id="rId30"/>
    <p:sldId id="915" r:id="rId31"/>
    <p:sldId id="1004" r:id="rId32"/>
    <p:sldId id="978" r:id="rId33"/>
    <p:sldId id="798" r:id="rId34"/>
    <p:sldId id="979" r:id="rId35"/>
    <p:sldId id="788" r:id="rId36"/>
    <p:sldId id="790" r:id="rId37"/>
    <p:sldId id="925" r:id="rId38"/>
    <p:sldId id="791" r:id="rId39"/>
    <p:sldId id="861" r:id="rId40"/>
    <p:sldId id="792" r:id="rId41"/>
    <p:sldId id="980" r:id="rId42"/>
    <p:sldId id="665" r:id="rId43"/>
    <p:sldId id="981" r:id="rId44"/>
    <p:sldId id="794" r:id="rId45"/>
    <p:sldId id="982" r:id="rId46"/>
    <p:sldId id="795" r:id="rId47"/>
    <p:sldId id="908" r:id="rId48"/>
    <p:sldId id="983" r:id="rId49"/>
    <p:sldId id="801" r:id="rId50"/>
    <p:sldId id="909" r:id="rId51"/>
    <p:sldId id="800" r:id="rId52"/>
    <p:sldId id="927" r:id="rId53"/>
    <p:sldId id="802" r:id="rId54"/>
    <p:sldId id="919" r:id="rId55"/>
    <p:sldId id="804" r:id="rId56"/>
    <p:sldId id="662" r:id="rId57"/>
    <p:sldId id="904" r:id="rId58"/>
    <p:sldId id="541" r:id="rId59"/>
    <p:sldId id="543" r:id="rId60"/>
    <p:sldId id="555" r:id="rId61"/>
    <p:sldId id="556" r:id="rId62"/>
    <p:sldId id="553" r:id="rId63"/>
    <p:sldId id="554" r:id="rId64"/>
    <p:sldId id="557" r:id="rId65"/>
    <p:sldId id="558" r:id="rId66"/>
    <p:sldId id="1007" r:id="rId67"/>
    <p:sldId id="1008" r:id="rId68"/>
    <p:sldId id="1009" r:id="rId69"/>
    <p:sldId id="1010" r:id="rId70"/>
    <p:sldId id="902" r:id="rId71"/>
    <p:sldId id="754" r:id="rId72"/>
    <p:sldId id="426" r:id="rId73"/>
    <p:sldId id="415" r:id="rId74"/>
    <p:sldId id="424" r:id="rId75"/>
    <p:sldId id="425" r:id="rId76"/>
    <p:sldId id="421" r:id="rId77"/>
    <p:sldId id="422" r:id="rId78"/>
    <p:sldId id="429" r:id="rId79"/>
    <p:sldId id="401" r:id="rId80"/>
    <p:sldId id="418" r:id="rId81"/>
    <p:sldId id="419" r:id="rId82"/>
    <p:sldId id="404" r:id="rId83"/>
    <p:sldId id="405" r:id="rId84"/>
    <p:sldId id="406" r:id="rId85"/>
    <p:sldId id="407" r:id="rId86"/>
    <p:sldId id="408" r:id="rId87"/>
    <p:sldId id="409" r:id="rId88"/>
    <p:sldId id="410" r:id="rId89"/>
    <p:sldId id="411" r:id="rId90"/>
    <p:sldId id="412" r:id="rId91"/>
    <p:sldId id="413" r:id="rId92"/>
  </p:sldIdLst>
  <p:sldSz cx="9144000" cy="6858000" type="screen4x3"/>
  <p:notesSz cx="7315200" cy="9601200"/>
  <p:custDataLst>
    <p:tags r:id="rId95"/>
  </p:custDataLst>
  <p:defaultTextStyle>
    <a:defPPr>
      <a:defRPr lang="en-US"/>
    </a:defPPr>
    <a:lvl1pPr algn="ctr" rtl="0" eaLnBrk="0" fontAlgn="base" hangingPunct="0">
      <a:spcBef>
        <a:spcPct val="0"/>
      </a:spcBef>
      <a:spcAft>
        <a:spcPct val="0"/>
      </a:spcAft>
      <a:defRPr b="1" kern="1200">
        <a:solidFill>
          <a:srgbClr val="000000"/>
        </a:solidFill>
        <a:latin typeface="Arial" charset="0"/>
        <a:ea typeface="+mn-ea"/>
        <a:cs typeface="+mn-cs"/>
      </a:defRPr>
    </a:lvl1pPr>
    <a:lvl2pPr marL="457200" algn="ctr" rtl="0" eaLnBrk="0" fontAlgn="base" hangingPunct="0">
      <a:spcBef>
        <a:spcPct val="0"/>
      </a:spcBef>
      <a:spcAft>
        <a:spcPct val="0"/>
      </a:spcAft>
      <a:defRPr b="1" kern="1200">
        <a:solidFill>
          <a:srgbClr val="000000"/>
        </a:solidFill>
        <a:latin typeface="Arial" charset="0"/>
        <a:ea typeface="+mn-ea"/>
        <a:cs typeface="+mn-cs"/>
      </a:defRPr>
    </a:lvl2pPr>
    <a:lvl3pPr marL="914400" algn="ctr" rtl="0" eaLnBrk="0" fontAlgn="base" hangingPunct="0">
      <a:spcBef>
        <a:spcPct val="0"/>
      </a:spcBef>
      <a:spcAft>
        <a:spcPct val="0"/>
      </a:spcAft>
      <a:defRPr b="1" kern="1200">
        <a:solidFill>
          <a:srgbClr val="000000"/>
        </a:solidFill>
        <a:latin typeface="Arial" charset="0"/>
        <a:ea typeface="+mn-ea"/>
        <a:cs typeface="+mn-cs"/>
      </a:defRPr>
    </a:lvl3pPr>
    <a:lvl4pPr marL="1371600" algn="ctr" rtl="0" eaLnBrk="0" fontAlgn="base" hangingPunct="0">
      <a:spcBef>
        <a:spcPct val="0"/>
      </a:spcBef>
      <a:spcAft>
        <a:spcPct val="0"/>
      </a:spcAft>
      <a:defRPr b="1" kern="1200">
        <a:solidFill>
          <a:srgbClr val="000000"/>
        </a:solidFill>
        <a:latin typeface="Arial" charset="0"/>
        <a:ea typeface="+mn-ea"/>
        <a:cs typeface="+mn-cs"/>
      </a:defRPr>
    </a:lvl4pPr>
    <a:lvl5pPr marL="1828800" algn="ctr" rtl="0" eaLnBrk="0" fontAlgn="base" hangingPunct="0">
      <a:spcBef>
        <a:spcPct val="0"/>
      </a:spcBef>
      <a:spcAft>
        <a:spcPct val="0"/>
      </a:spcAft>
      <a:defRPr b="1" kern="1200">
        <a:solidFill>
          <a:srgbClr val="000000"/>
        </a:solidFill>
        <a:latin typeface="Arial" charset="0"/>
        <a:ea typeface="+mn-ea"/>
        <a:cs typeface="+mn-cs"/>
      </a:defRPr>
    </a:lvl5pPr>
    <a:lvl6pPr marL="2286000" algn="l" defTabSz="914400" rtl="0" eaLnBrk="1" latinLnBrk="0" hangingPunct="1">
      <a:defRPr b="1" kern="1200">
        <a:solidFill>
          <a:srgbClr val="000000"/>
        </a:solidFill>
        <a:latin typeface="Arial" charset="0"/>
        <a:ea typeface="+mn-ea"/>
        <a:cs typeface="+mn-cs"/>
      </a:defRPr>
    </a:lvl6pPr>
    <a:lvl7pPr marL="2743200" algn="l" defTabSz="914400" rtl="0" eaLnBrk="1" latinLnBrk="0" hangingPunct="1">
      <a:defRPr b="1" kern="1200">
        <a:solidFill>
          <a:srgbClr val="000000"/>
        </a:solidFill>
        <a:latin typeface="Arial" charset="0"/>
        <a:ea typeface="+mn-ea"/>
        <a:cs typeface="+mn-cs"/>
      </a:defRPr>
    </a:lvl7pPr>
    <a:lvl8pPr marL="3200400" algn="l" defTabSz="914400" rtl="0" eaLnBrk="1" latinLnBrk="0" hangingPunct="1">
      <a:defRPr b="1" kern="1200">
        <a:solidFill>
          <a:srgbClr val="000000"/>
        </a:solidFill>
        <a:latin typeface="Arial" charset="0"/>
        <a:ea typeface="+mn-ea"/>
        <a:cs typeface="+mn-cs"/>
      </a:defRPr>
    </a:lvl8pPr>
    <a:lvl9pPr marL="3657600" algn="l" defTabSz="914400" rtl="0" eaLnBrk="1" latinLnBrk="0" hangingPunct="1">
      <a:defRPr b="1" kern="1200">
        <a:solidFill>
          <a:srgbClr val="000000"/>
        </a:solidFill>
        <a:latin typeface="Arial" charset="0"/>
        <a:ea typeface="+mn-ea"/>
        <a:cs typeface="+mn-cs"/>
      </a:defRPr>
    </a:lvl9pPr>
  </p:defaultTextStyle>
  <p:extLst>
    <p:ext uri="{521415D9-36F7-43E2-AB2F-B90AF26B5E84}">
      <p14:sectionLst xmlns:p14="http://schemas.microsoft.com/office/powerpoint/2010/main">
        <p14:section name="Default Section" id="{725D7275-01C6-4A98-BB3E-128A3BAA7C89}">
          <p14:sldIdLst>
            <p14:sldId id="428"/>
            <p14:sldId id="420"/>
            <p14:sldId id="416"/>
            <p14:sldId id="767"/>
          </p14:sldIdLst>
        </p14:section>
        <p14:section name="Part 1: TCP/IP Fundamentals as a Refresher" id="{7D9AE092-9A83-4DD6-BE23-229ED311022C}">
          <p14:sldIdLst>
            <p14:sldId id="595"/>
            <p14:sldId id="457"/>
            <p14:sldId id="458"/>
            <p14:sldId id="459"/>
            <p14:sldId id="460"/>
            <p14:sldId id="461"/>
            <p14:sldId id="462"/>
            <p14:sldId id="463"/>
            <p14:sldId id="464"/>
            <p14:sldId id="465"/>
            <p14:sldId id="466"/>
            <p14:sldId id="467"/>
            <p14:sldId id="468"/>
            <p14:sldId id="469"/>
            <p14:sldId id="470"/>
            <p14:sldId id="471"/>
            <p14:sldId id="472"/>
            <p14:sldId id="473"/>
            <p14:sldId id="476"/>
            <p14:sldId id="624"/>
            <p14:sldId id="630"/>
          </p14:sldIdLst>
        </p14:section>
        <p14:section name="Part 2: MPLAB® Harmony TCP/IP Stack Overview" id="{05D37FEF-73F2-49A0-BFA8-12A82DD1CAD9}">
          <p14:sldIdLst>
            <p14:sldId id="903"/>
            <p14:sldId id="915"/>
            <p14:sldId id="1004"/>
            <p14:sldId id="978"/>
            <p14:sldId id="798"/>
            <p14:sldId id="979"/>
            <p14:sldId id="788"/>
            <p14:sldId id="790"/>
            <p14:sldId id="925"/>
            <p14:sldId id="791"/>
            <p14:sldId id="861"/>
            <p14:sldId id="792"/>
            <p14:sldId id="980"/>
            <p14:sldId id="665"/>
            <p14:sldId id="981"/>
            <p14:sldId id="794"/>
            <p14:sldId id="982"/>
            <p14:sldId id="795"/>
            <p14:sldId id="908"/>
            <p14:sldId id="983"/>
            <p14:sldId id="801"/>
            <p14:sldId id="909"/>
            <p14:sldId id="800"/>
            <p14:sldId id="927"/>
            <p14:sldId id="802"/>
            <p14:sldId id="919"/>
            <p14:sldId id="804"/>
            <p14:sldId id="662"/>
          </p14:sldIdLst>
        </p14:section>
        <p14:section name="Part 3: Using the MPLAB® Harmony TCP/IP Stack" id="{75DD6429-06C9-4B1F-8008-E8362DA0D236}">
          <p14:sldIdLst>
            <p14:sldId id="904"/>
            <p14:sldId id="541"/>
            <p14:sldId id="543"/>
            <p14:sldId id="555"/>
            <p14:sldId id="556"/>
            <p14:sldId id="553"/>
            <p14:sldId id="554"/>
            <p14:sldId id="557"/>
            <p14:sldId id="558"/>
          </p14:sldIdLst>
        </p14:section>
        <p14:section name="Lab 1" id="{5B5895DE-FEE2-49A2-93D3-F1DFD117008C}">
          <p14:sldIdLst>
            <p14:sldId id="1007"/>
            <p14:sldId id="1008"/>
            <p14:sldId id="1009"/>
            <p14:sldId id="1010"/>
          </p14:sldIdLst>
        </p14:section>
        <p14:section name="Fin" id="{59F24395-C965-40FE-A284-F2F4E5CF5D28}">
          <p14:sldIdLst>
            <p14:sldId id="902"/>
            <p14:sldId id="754"/>
            <p14:sldId id="426"/>
            <p14:sldId id="415"/>
            <p14:sldId id="424"/>
            <p14:sldId id="425"/>
            <p14:sldId id="421"/>
            <p14:sldId id="422"/>
            <p14:sldId id="429"/>
            <p14:sldId id="401"/>
            <p14:sldId id="418"/>
            <p14:sldId id="419"/>
            <p14:sldId id="404"/>
            <p14:sldId id="405"/>
            <p14:sldId id="406"/>
            <p14:sldId id="407"/>
            <p14:sldId id="408"/>
            <p14:sldId id="409"/>
            <p14:sldId id="410"/>
            <p14:sldId id="411"/>
            <p14:sldId id="412"/>
            <p14:sldId id="41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9900"/>
    <a:srgbClr val="0000FF"/>
    <a:srgbClr val="DDDDDD"/>
    <a:srgbClr val="5F5F5F"/>
    <a:srgbClr val="FFFF00"/>
    <a:srgbClr val="808080"/>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28" autoAdjust="0"/>
    <p:restoredTop sz="86423" autoAdjust="0"/>
  </p:normalViewPr>
  <p:slideViewPr>
    <p:cSldViewPr>
      <p:cViewPr varScale="1">
        <p:scale>
          <a:sx n="88" d="100"/>
          <a:sy n="88" d="100"/>
        </p:scale>
        <p:origin x="1162" y="53"/>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Lst>
  </p:outlineViewPr>
  <p:notesTextViewPr>
    <p:cViewPr>
      <p:scale>
        <a:sx n="3" d="2"/>
        <a:sy n="3" d="2"/>
      </p:scale>
      <p:origin x="0" y="0"/>
    </p:cViewPr>
  </p:notesTextViewPr>
  <p:sorterViewPr>
    <p:cViewPr>
      <p:scale>
        <a:sx n="66" d="100"/>
        <a:sy n="66" d="100"/>
      </p:scale>
      <p:origin x="0" y="-9422"/>
    </p:cViewPr>
  </p:sorterViewPr>
  <p:notesViewPr>
    <p:cSldViewPr>
      <p:cViewPr varScale="1">
        <p:scale>
          <a:sx n="67" d="100"/>
          <a:sy n="67" d="100"/>
        </p:scale>
        <p:origin x="2016" y="43"/>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tags" Target="tags/tag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notesMaster" Target="notesMasters/notesMaster1.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_rels/viewProps.xml.rels><?xml version="1.0" encoding="UTF-8" standalone="yes"?>
<Relationships xmlns="http://schemas.openxmlformats.org/package/2006/relationships"><Relationship Id="rId8" Type="http://schemas.openxmlformats.org/officeDocument/2006/relationships/slide" Target="slides/slide33.xml"/><Relationship Id="rId13" Type="http://schemas.openxmlformats.org/officeDocument/2006/relationships/slide" Target="slides/slide38.xml"/><Relationship Id="rId18" Type="http://schemas.openxmlformats.org/officeDocument/2006/relationships/slide" Target="slides/slide43.xml"/><Relationship Id="rId26" Type="http://schemas.openxmlformats.org/officeDocument/2006/relationships/slide" Target="slides/slide51.xml"/><Relationship Id="rId3" Type="http://schemas.openxmlformats.org/officeDocument/2006/relationships/slide" Target="slides/slide28.xml"/><Relationship Id="rId21" Type="http://schemas.openxmlformats.org/officeDocument/2006/relationships/slide" Target="slides/slide46.xml"/><Relationship Id="rId7" Type="http://schemas.openxmlformats.org/officeDocument/2006/relationships/slide" Target="slides/slide32.xml"/><Relationship Id="rId12" Type="http://schemas.openxmlformats.org/officeDocument/2006/relationships/slide" Target="slides/slide37.xml"/><Relationship Id="rId17" Type="http://schemas.openxmlformats.org/officeDocument/2006/relationships/slide" Target="slides/slide42.xml"/><Relationship Id="rId25" Type="http://schemas.openxmlformats.org/officeDocument/2006/relationships/slide" Target="slides/slide50.xml"/><Relationship Id="rId2" Type="http://schemas.openxmlformats.org/officeDocument/2006/relationships/slide" Target="slides/slide27.xml"/><Relationship Id="rId16" Type="http://schemas.openxmlformats.org/officeDocument/2006/relationships/slide" Target="slides/slide41.xml"/><Relationship Id="rId20" Type="http://schemas.openxmlformats.org/officeDocument/2006/relationships/slide" Target="slides/slide45.xml"/><Relationship Id="rId29" Type="http://schemas.openxmlformats.org/officeDocument/2006/relationships/slide" Target="slides/slide67.xml"/><Relationship Id="rId1" Type="http://schemas.openxmlformats.org/officeDocument/2006/relationships/slide" Target="slides/slide4.xml"/><Relationship Id="rId6" Type="http://schemas.openxmlformats.org/officeDocument/2006/relationships/slide" Target="slides/slide31.xml"/><Relationship Id="rId11" Type="http://schemas.openxmlformats.org/officeDocument/2006/relationships/slide" Target="slides/slide36.xml"/><Relationship Id="rId24" Type="http://schemas.openxmlformats.org/officeDocument/2006/relationships/slide" Target="slides/slide49.xml"/><Relationship Id="rId5" Type="http://schemas.openxmlformats.org/officeDocument/2006/relationships/slide" Target="slides/slide30.xml"/><Relationship Id="rId15" Type="http://schemas.openxmlformats.org/officeDocument/2006/relationships/slide" Target="slides/slide40.xml"/><Relationship Id="rId23" Type="http://schemas.openxmlformats.org/officeDocument/2006/relationships/slide" Target="slides/slide48.xml"/><Relationship Id="rId28" Type="http://schemas.openxmlformats.org/officeDocument/2006/relationships/slide" Target="slides/slide53.xml"/><Relationship Id="rId10" Type="http://schemas.openxmlformats.org/officeDocument/2006/relationships/slide" Target="slides/slide35.xml"/><Relationship Id="rId19" Type="http://schemas.openxmlformats.org/officeDocument/2006/relationships/slide" Target="slides/slide44.xml"/><Relationship Id="rId4" Type="http://schemas.openxmlformats.org/officeDocument/2006/relationships/slide" Target="slides/slide29.xml"/><Relationship Id="rId9" Type="http://schemas.openxmlformats.org/officeDocument/2006/relationships/slide" Target="slides/slide34.xml"/><Relationship Id="rId14" Type="http://schemas.openxmlformats.org/officeDocument/2006/relationships/slide" Target="slides/slide39.xml"/><Relationship Id="rId22" Type="http://schemas.openxmlformats.org/officeDocument/2006/relationships/slide" Target="slides/slide47.xml"/><Relationship Id="rId27" Type="http://schemas.openxmlformats.org/officeDocument/2006/relationships/slide" Target="slides/slide52.xml"/><Relationship Id="rId30" Type="http://schemas.openxmlformats.org/officeDocument/2006/relationships/slide" Target="slides/slide6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5" Type="http://schemas.openxmlformats.org/officeDocument/2006/relationships/image" Target="../media/image4.wmf"/><Relationship Id="rId4" Type="http://schemas.openxmlformats.org/officeDocument/2006/relationships/image" Target="../media/image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9298" name="Rectangle 2"/>
          <p:cNvSpPr>
            <a:spLocks noGrp="1" noChangeArrowheads="1"/>
          </p:cNvSpPr>
          <p:nvPr>
            <p:ph type="hdr" sz="quarter"/>
          </p:nvPr>
        </p:nvSpPr>
        <p:spPr bwMode="auto">
          <a:xfrm>
            <a:off x="0" y="0"/>
            <a:ext cx="7315200"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defRPr>
            </a:lvl1pPr>
          </a:lstStyle>
          <a:p>
            <a:pPr>
              <a:defRPr/>
            </a:pPr>
            <a:r>
              <a:rPr lang="en-US" dirty="0"/>
              <a:t>23XXX YYY: Class Title</a:t>
            </a:r>
          </a:p>
        </p:txBody>
      </p:sp>
      <p:sp>
        <p:nvSpPr>
          <p:cNvPr id="43930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solidFill>
                  <a:schemeClr val="tx1"/>
                </a:solidFill>
              </a:defRPr>
            </a:lvl1pPr>
          </a:lstStyle>
          <a:p>
            <a:pPr>
              <a:defRPr/>
            </a:pPr>
            <a:fld id="{64916776-4381-47A4-8431-A35BBA70A4CE}" type="slidenum">
              <a:rPr lang="en-US"/>
              <a:pPr>
                <a:defRPr/>
              </a:pPr>
              <a:t>‹#›</a:t>
            </a:fld>
            <a:endParaRPr lang="en-US"/>
          </a:p>
        </p:txBody>
      </p:sp>
    </p:spTree>
    <p:extLst>
      <p:ext uri="{BB962C8B-B14F-4D97-AF65-F5344CB8AC3E}">
        <p14:creationId xmlns:p14="http://schemas.microsoft.com/office/powerpoint/2010/main" val="11210769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eaLnBrk="1" hangingPunct="1">
              <a:defRPr sz="1300" b="0">
                <a:solidFill>
                  <a:schemeClr val="tx1"/>
                </a:solidFill>
              </a:defRPr>
            </a:lvl1pPr>
          </a:lstStyle>
          <a:p>
            <a:pPr>
              <a:defRPr/>
            </a:pPr>
            <a:r>
              <a:rPr lang="en-US" dirty="0"/>
              <a:t>23XXX YYY: Class Title</a:t>
            </a:r>
          </a:p>
        </p:txBody>
      </p:sp>
      <p:sp>
        <p:nvSpPr>
          <p:cNvPr id="1946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solidFill>
                  <a:schemeClr val="tx1"/>
                </a:solidFill>
              </a:defRPr>
            </a:lvl1pPr>
          </a:lstStyle>
          <a:p>
            <a:pPr>
              <a:defRPr/>
            </a:pPr>
            <a:fld id="{A2FD34C5-4574-4B21-AC47-C799BBDE975B}" type="slidenum">
              <a:rPr lang="en-US"/>
              <a:pPr>
                <a:defRPr/>
              </a:pPr>
              <a:t>‹#›</a:t>
            </a:fld>
            <a:endParaRPr lang="en-US"/>
          </a:p>
        </p:txBody>
      </p:sp>
    </p:spTree>
    <p:extLst>
      <p:ext uri="{BB962C8B-B14F-4D97-AF65-F5344CB8AC3E}">
        <p14:creationId xmlns:p14="http://schemas.microsoft.com/office/powerpoint/2010/main" val="3205168006"/>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7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05.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0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0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1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mk:@MSITStore:D:\microchip\harmony\v1_08\doc\help_harmony.chm::/23053.html" TargetMode="External"/><Relationship Id="rId3" Type="http://schemas.openxmlformats.org/officeDocument/2006/relationships/hyperlink" Target="mk:@MSITStore:D:\microchip\harmony\v1_08\doc\help_harmony.chm::/23043.html" TargetMode="External"/><Relationship Id="rId7" Type="http://schemas.openxmlformats.org/officeDocument/2006/relationships/hyperlink" Target="mk:@MSITStore:D:\microchip\harmony\v1_08\doc\help_harmony.chm::/23050.html"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mk:@MSITStore:D:\microchip\harmony\v1_08\doc\help_harmony.chm::/23049.html" TargetMode="External"/><Relationship Id="rId5" Type="http://schemas.openxmlformats.org/officeDocument/2006/relationships/hyperlink" Target="mk:@MSITStore:D:\microchip\harmony\v1_08\doc\help_harmony.chm::/23048.html" TargetMode="External"/><Relationship Id="rId10" Type="http://schemas.openxmlformats.org/officeDocument/2006/relationships/hyperlink" Target="mk:@MSITStore:D:\microchip\harmony\v1_08\doc\help_harmony.chm::/23068.html" TargetMode="External"/><Relationship Id="rId4" Type="http://schemas.openxmlformats.org/officeDocument/2006/relationships/hyperlink" Target="mk:@MSITStore:D:\microchip\harmony\v1_08\doc\help_harmony.chm::/23047.html" TargetMode="External"/><Relationship Id="rId9" Type="http://schemas.openxmlformats.org/officeDocument/2006/relationships/hyperlink" Target="mk:@MSITStore:D:\microchip\harmony\v1_08\doc\help_harmony.chm::/23051.html" TargetMode="Externa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en.wikipedia.org/wiki/Multicast_DNS" TargetMode="External"/><Relationship Id="rId13" Type="http://schemas.openxmlformats.org/officeDocument/2006/relationships/hyperlink" Target="https://tools.ietf.org/html/rfc6763" TargetMode="External"/><Relationship Id="rId3" Type="http://schemas.openxmlformats.org/officeDocument/2006/relationships/hyperlink" Target="https://en.wikipedia.org/wiki/Computer_networking" TargetMode="External"/><Relationship Id="rId7" Type="http://schemas.openxmlformats.org/officeDocument/2006/relationships/hyperlink" Target="https://en.wikipedia.org/wiki/Stuart_Cheshire" TargetMode="External"/><Relationship Id="rId12" Type="http://schemas.openxmlformats.org/officeDocument/2006/relationships/hyperlink" Target="https://en.wikipedia.org/wiki/Name_Service_Switch"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en.wikipedia.org/wiki/Domain_Name_System" TargetMode="External"/><Relationship Id="rId11" Type="http://schemas.openxmlformats.org/officeDocument/2006/relationships/hyperlink" Target="https://en.wikipedia.org/wiki/Bonjour_(software)" TargetMode="External"/><Relationship Id="rId5" Type="http://schemas.openxmlformats.org/officeDocument/2006/relationships/hyperlink" Target="https://en.wikipedia.org/wiki/Zero_configuration_networking" TargetMode="External"/><Relationship Id="rId15" Type="http://schemas.openxmlformats.org/officeDocument/2006/relationships/hyperlink" Target="https://en.wikipedia.org/wiki/Time_to_live" TargetMode="External"/><Relationship Id="rId10" Type="http://schemas.openxmlformats.org/officeDocument/2006/relationships/hyperlink" Target="https://en.wikipedia.org/wiki/User_Datagram_Protocol" TargetMode="External"/><Relationship Id="rId4" Type="http://schemas.openxmlformats.org/officeDocument/2006/relationships/hyperlink" Target="https://en.wikipedia.org/wiki/Name_server" TargetMode="External"/><Relationship Id="rId9" Type="http://schemas.openxmlformats.org/officeDocument/2006/relationships/hyperlink" Target="https://tools.ietf.org/html/rfc6762" TargetMode="External"/><Relationship Id="rId14" Type="http://schemas.openxmlformats.org/officeDocument/2006/relationships/hyperlink" Target="https://en.wikipedia.org/wiki/IP_multicas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mk:@MSITStore:D:\microchip\harmony\v1_07_01\doc\help_harmony.chm::/14057.html" TargetMode="External"/><Relationship Id="rId3" Type="http://schemas.openxmlformats.org/officeDocument/2006/relationships/hyperlink" Target="mk:@MSITStore:D:\microchip\harmony\v1_07_01\doc\help_harmony.chm::/25294.html" TargetMode="External"/><Relationship Id="rId7" Type="http://schemas.openxmlformats.org/officeDocument/2006/relationships/hyperlink" Target="mk:@MSITStore:D:\microchip\harmony\v1_07_01\doc\help_harmony.chm::/21960.html"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mk:@MSITStore:D:\microchip\harmony\v1_07_01\doc\help_harmony.chm::/21964.html" TargetMode="External"/><Relationship Id="rId11" Type="http://schemas.openxmlformats.org/officeDocument/2006/relationships/hyperlink" Target="mk:@MSITStore:D:\microchip\harmony\v1_07_01\doc\help_harmony.chm::/22949.html" TargetMode="External"/><Relationship Id="rId5" Type="http://schemas.openxmlformats.org/officeDocument/2006/relationships/hyperlink" Target="mk:@MSITStore:D:\microchip\harmony\v1_07_01\doc\help_harmony.chm::/14035.html" TargetMode="External"/><Relationship Id="rId10" Type="http://schemas.openxmlformats.org/officeDocument/2006/relationships/hyperlink" Target="mk:@MSITStore:D:\microchip\harmony\v1_07_01\doc\help_harmony.chm::/22946.html" TargetMode="External"/><Relationship Id="rId4" Type="http://schemas.openxmlformats.org/officeDocument/2006/relationships/hyperlink" Target="mk:@MSITStore:D:\microchip\harmony\v1_07_01\doc\help_harmony.chm::/21754.html" TargetMode="External"/><Relationship Id="rId9" Type="http://schemas.openxmlformats.org/officeDocument/2006/relationships/hyperlink" Target="mk:@MSITStore:D:\microchip\harmony\v1_07_01\doc\help_harmony.chm::/22950.html"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113.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5</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3 is the Network or Internet layer.</a:t>
            </a:r>
          </a:p>
          <a:p>
            <a:pPr defTabSz="948507">
              <a:defRPr/>
            </a:pPr>
            <a:r>
              <a:rPr lang="en-US" dirty="0"/>
              <a:t>&lt;click&gt;</a:t>
            </a:r>
          </a:p>
          <a:p>
            <a:r>
              <a:rPr lang="en-US" dirty="0"/>
              <a:t>When transmitting data, this layer adds a header containing the source and destination IP addresses to the to the data received from the Transport layer.</a:t>
            </a:r>
          </a:p>
          <a:p>
            <a:r>
              <a:rPr lang="en-US" dirty="0"/>
              <a:t>&lt;click&gt;</a:t>
            </a:r>
          </a:p>
          <a:p>
            <a:r>
              <a:rPr lang="en-US" dirty="0"/>
              <a:t>The Packet it creates will then be forwarded to the MAC or Data Link layer.</a:t>
            </a:r>
          </a:p>
          <a:p>
            <a:r>
              <a:rPr lang="en-US" dirty="0"/>
              <a:t>When receiving data, this layer is used to determine if the Packet received by the host contains the host’s IP address.  If it does, the data is forwarded up to the Transport layer.</a:t>
            </a:r>
          </a:p>
          <a:p>
            <a:endParaRPr lang="en-US" dirty="0"/>
          </a:p>
          <a:p>
            <a:pPr defTabSz="948507">
              <a:defRPr/>
            </a:pPr>
            <a:r>
              <a:rPr lang="en-US" dirty="0"/>
              <a:t>As a side note, routers are referred to as “layer 3” devices because they route packets based on their IP addresses.</a:t>
            </a:r>
          </a:p>
          <a:p>
            <a:endParaRPr lang="en-US"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14</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The Network layer header includes more than just the source and destination IP addresses.  I’m not going to spend time on the details of each field, but wanted you to see all the other information that is included in the packet header.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15</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r>
              <a:rPr lang="en-US" sz="1000" dirty="0"/>
              <a:t>Script:</a:t>
            </a:r>
          </a:p>
          <a:p>
            <a:r>
              <a:rPr lang="en-US" sz="1000" dirty="0"/>
              <a:t>Layer 2 is the Data Link layer.</a:t>
            </a:r>
          </a:p>
          <a:p>
            <a:r>
              <a:rPr lang="en-US" sz="1000" dirty="0"/>
              <a:t>&lt;click&gt;</a:t>
            </a:r>
          </a:p>
          <a:p>
            <a:r>
              <a:rPr lang="en-US" sz="1000" dirty="0"/>
              <a:t>This layer uses a Media Access Controller or MAC to generate the frames that will be transmitted.  As the name suggests, the MAC controls the physical transmission media.  The wireless transmission media used for WiFi or 802.11 has different requirements from the wired transmission media used for Ethernet or 802.3, and therefore needs a different MAC and PHY.  Note the upper layer software is not aware of or affected by the physical interface.</a:t>
            </a:r>
          </a:p>
          <a:p>
            <a:r>
              <a:rPr lang="en-US" sz="1000" dirty="0"/>
              <a:t>&lt;click&gt;</a:t>
            </a:r>
          </a:p>
          <a:p>
            <a:r>
              <a:rPr lang="en-US" sz="1000" dirty="0"/>
              <a:t>When transmitting data, this layer adds a header containing the source and destination MAC addresses to the packet received from the Network layer.  The frame it creates will then be forwarded to the Physical layer.</a:t>
            </a:r>
          </a:p>
          <a:p>
            <a:r>
              <a:rPr lang="en-US" sz="1000" dirty="0"/>
              <a:t>When receiving data, this layer is used to determine if the Frame received by the host contains the host’s MAC address.  If it does, the data is forwarded up to the Network layer.</a:t>
            </a:r>
          </a:p>
          <a:p>
            <a:r>
              <a:rPr lang="en-US" sz="1000" dirty="0"/>
              <a:t>&lt;click&gt;</a:t>
            </a:r>
          </a:p>
          <a:p>
            <a:r>
              <a:rPr lang="en-US" sz="1000" dirty="0"/>
              <a:t>Every host on the network has at least one MAC address.  Laptops typically have two: one for the wired LAN and one for the wireless LAN.  Home routers also typically have two MACs: one for the local network and one for the Internet.</a:t>
            </a:r>
          </a:p>
          <a:p>
            <a:endParaRPr lang="en-US" sz="1000" dirty="0"/>
          </a:p>
          <a:p>
            <a:pPr defTabSz="948507">
              <a:defRPr/>
            </a:pPr>
            <a:r>
              <a:rPr lang="en-US" sz="1000" dirty="0"/>
              <a:t>As a side note, most switches are referred to as “layer 2” devices because they route frames based on their MAC addresses.</a:t>
            </a:r>
          </a:p>
          <a:p>
            <a:endParaRPr lang="en-US" sz="1000" dirty="0"/>
          </a:p>
          <a:p>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16</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nSpc>
                <a:spcPct val="115000"/>
              </a:lnSpc>
              <a:spcBef>
                <a:spcPts val="446"/>
              </a:spcBef>
              <a:spcAft>
                <a:spcPts val="0"/>
              </a:spcAft>
            </a:pPr>
            <a:r>
              <a:rPr lang="en-US" dirty="0">
                <a:solidFill>
                  <a:srgbClr val="000000"/>
                </a:solidFill>
                <a:latin typeface="Arial"/>
                <a:ea typeface="Times New Roman"/>
                <a:cs typeface="Times New Roman"/>
              </a:rPr>
              <a:t>Script:</a:t>
            </a:r>
            <a:endParaRPr lang="en-US" dirty="0">
              <a:latin typeface="Calibri"/>
              <a:ea typeface="Times New Roman"/>
              <a:cs typeface="Times New Roman"/>
            </a:endParaRPr>
          </a:p>
          <a:p>
            <a:pPr>
              <a:lnSpc>
                <a:spcPct val="115000"/>
              </a:lnSpc>
              <a:spcBef>
                <a:spcPts val="446"/>
              </a:spcBef>
              <a:spcAft>
                <a:spcPts val="0"/>
              </a:spcAft>
            </a:pPr>
            <a:r>
              <a:rPr lang="en-US" dirty="0">
                <a:solidFill>
                  <a:srgbClr val="000000"/>
                </a:solidFill>
                <a:latin typeface="Arial"/>
                <a:ea typeface="Times New Roman"/>
                <a:cs typeface="Times New Roman"/>
              </a:rPr>
              <a:t>As you probably guessed, the Data Link layer adds more than just the source and destination MAC addresses to the Packet.  I'm not going to spend time on the details of each field.  This is for your reference.  Note the Media Access Controller for Ethernet and WiFi are different and generate different frames. </a:t>
            </a:r>
            <a:endParaRPr lang="en-US" dirty="0">
              <a:latin typeface="Calibri"/>
              <a:ea typeface="Times New Roman"/>
              <a:cs typeface="Times New Roman"/>
            </a:endParaRP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17</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1 is the Physical layer.</a:t>
            </a:r>
          </a:p>
          <a:p>
            <a:r>
              <a:rPr lang="en-US" dirty="0"/>
              <a:t>&lt;click&gt;</a:t>
            </a:r>
          </a:p>
          <a:p>
            <a:r>
              <a:rPr lang="en-US" dirty="0"/>
              <a:t>It sends and receives signals on the physical wire or antenna</a:t>
            </a:r>
          </a:p>
          <a:p>
            <a:r>
              <a:rPr lang="en-US" dirty="0"/>
              <a:t>&lt;click&gt;</a:t>
            </a:r>
          </a:p>
          <a:p>
            <a:pPr defTabSz="948507">
              <a:defRPr/>
            </a:pPr>
            <a:r>
              <a:rPr lang="en-US" dirty="0"/>
              <a:t>to transmit the bits found in frames.</a:t>
            </a:r>
          </a:p>
          <a:p>
            <a:pPr defTabSz="948507">
              <a:defRPr/>
            </a:pPr>
            <a:r>
              <a:rPr lang="en-US" dirty="0"/>
              <a:t>&lt;click&gt;</a:t>
            </a:r>
          </a:p>
          <a:p>
            <a:r>
              <a:rPr lang="en-US" dirty="0"/>
              <a:t>There is a PHY found at the end of every network interface.</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18</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900" dirty="0"/>
              <a:t>Script:</a:t>
            </a:r>
          </a:p>
          <a:p>
            <a:r>
              <a:rPr lang="en-US" sz="900" dirty="0"/>
              <a:t>Now that we know the primary job of each layer, let’s see how they work together to send and receive data across a TCP/IP network.</a:t>
            </a:r>
          </a:p>
          <a:p>
            <a:r>
              <a:rPr lang="en-US" sz="900" dirty="0"/>
              <a:t>This is a simplified view of how the network layers work together to generate frames.  Higher layers pass information to lower layers.</a:t>
            </a:r>
          </a:p>
          <a:p>
            <a:r>
              <a:rPr lang="en-US" sz="900" dirty="0"/>
              <a:t>Each layer adds information called a header to the data being passed to it.  This header contains information the layer needs to perform its job.</a:t>
            </a:r>
          </a:p>
          <a:p>
            <a:pPr defTabSz="948507">
              <a:defRPr/>
            </a:pPr>
            <a:r>
              <a:rPr lang="en-US" sz="900" dirty="0"/>
              <a:t>We will start at the Application Layer.</a:t>
            </a:r>
          </a:p>
          <a:p>
            <a:pPr defTabSz="948507">
              <a:defRPr/>
            </a:pPr>
            <a:r>
              <a:rPr lang="en-US" sz="900" dirty="0"/>
              <a:t>&lt;click&gt;</a:t>
            </a:r>
          </a:p>
          <a:p>
            <a:pPr defTabSz="948507">
              <a:defRPr/>
            </a:pPr>
            <a:r>
              <a:rPr lang="en-US" sz="900" dirty="0"/>
              <a:t>The Application Layer generates a Message.  In this case the specific application is a web browser requesting a web page download.</a:t>
            </a:r>
          </a:p>
          <a:p>
            <a:pPr defTabSz="948507">
              <a:defRPr/>
            </a:pPr>
            <a:r>
              <a:rPr lang="en-US" sz="900" dirty="0"/>
              <a:t>&lt;click&gt;</a:t>
            </a:r>
          </a:p>
          <a:p>
            <a:pPr defTabSz="948507">
              <a:defRPr/>
            </a:pPr>
            <a:r>
              <a:rPr lang="en-US" sz="900" dirty="0"/>
              <a:t>This message is then sent to the Transport Layer.</a:t>
            </a:r>
          </a:p>
          <a:p>
            <a:pPr defTabSz="948507">
              <a:defRPr/>
            </a:pPr>
            <a:r>
              <a:rPr lang="en-US" sz="900" dirty="0"/>
              <a:t>&lt;click&gt;</a:t>
            </a:r>
          </a:p>
          <a:p>
            <a:pPr defTabSz="948507">
              <a:defRPr/>
            </a:pPr>
            <a:r>
              <a:rPr lang="en-US" sz="900" dirty="0"/>
              <a:t>The Transport Layer adds the TCP or UDP header which includes the source and destination port addresses.  Additional information like the packet sequence number used for TCP will also be added to the header.  The data generated by the transport layer is referred to as a Segment if TCP is used, and is referred to as a Datagram if UDP is used.</a:t>
            </a:r>
          </a:p>
          <a:p>
            <a:pPr defTabSz="948507">
              <a:defRPr/>
            </a:pPr>
            <a:r>
              <a:rPr lang="en-US" sz="900" dirty="0"/>
              <a:t>&lt;click&gt;</a:t>
            </a:r>
          </a:p>
          <a:p>
            <a:pPr defTabSz="948507">
              <a:defRPr/>
            </a:pPr>
            <a:r>
              <a:rPr lang="en-US" sz="900" dirty="0"/>
              <a:t>This segment is then sent it to the Network Layer.</a:t>
            </a:r>
          </a:p>
          <a:p>
            <a:pPr defTabSz="948507">
              <a:defRPr/>
            </a:pPr>
            <a:r>
              <a:rPr lang="en-US" sz="900" dirty="0"/>
              <a:t>&lt;click&gt;</a:t>
            </a:r>
          </a:p>
          <a:p>
            <a:pPr defTabSz="948507">
              <a:defRPr/>
            </a:pPr>
            <a:r>
              <a:rPr lang="en-US" sz="900" dirty="0"/>
              <a:t>The Network Layer adds a header including the source and destination IP address to generate a packet</a:t>
            </a:r>
          </a:p>
          <a:p>
            <a:pPr defTabSz="948507">
              <a:defRPr/>
            </a:pPr>
            <a:r>
              <a:rPr lang="en-US" sz="900" dirty="0"/>
              <a:t>&lt;click&gt;</a:t>
            </a:r>
          </a:p>
          <a:p>
            <a:pPr defTabSz="948507">
              <a:defRPr/>
            </a:pPr>
            <a:r>
              <a:rPr lang="en-US" sz="900" dirty="0"/>
              <a:t>This packet is then sent to the Data Link Layer.</a:t>
            </a:r>
          </a:p>
          <a:p>
            <a:pPr defTabSz="948507">
              <a:defRPr/>
            </a:pPr>
            <a:r>
              <a:rPr lang="en-US" sz="900" dirty="0"/>
              <a:t>&lt;click&gt;</a:t>
            </a:r>
          </a:p>
          <a:p>
            <a:pPr defTabSz="948507">
              <a:defRPr/>
            </a:pPr>
            <a:r>
              <a:rPr lang="en-US" sz="900" dirty="0"/>
              <a:t>The Data Link Layer adds a header containing the MAC address information to create a frame</a:t>
            </a:r>
          </a:p>
          <a:p>
            <a:pPr defTabSz="948507">
              <a:defRPr/>
            </a:pPr>
            <a:r>
              <a:rPr lang="en-US" sz="900" dirty="0"/>
              <a:t>&lt;click&gt;</a:t>
            </a:r>
          </a:p>
          <a:p>
            <a:pPr defTabSz="948507">
              <a:defRPr/>
            </a:pPr>
            <a:r>
              <a:rPr lang="en-US" sz="900" dirty="0"/>
              <a:t>The frame is then sent it to the Physical Layer to transmit the bits.</a:t>
            </a:r>
          </a:p>
          <a:p>
            <a:endParaRPr lang="en-US" sz="9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19</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endParaRPr lang="en-US" sz="9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20</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1000" dirty="0"/>
              <a:t>Script:</a:t>
            </a:r>
          </a:p>
          <a:p>
            <a:pPr defTabSz="948507">
              <a:defRPr/>
            </a:pPr>
            <a:r>
              <a:rPr lang="en-US" sz="1000" dirty="0"/>
              <a:t>When receiving data, the network layers act as filters.</a:t>
            </a:r>
          </a:p>
          <a:p>
            <a:pPr defTabSz="948507">
              <a:defRPr/>
            </a:pPr>
            <a:r>
              <a:rPr lang="en-US" sz="1000" dirty="0"/>
              <a:t>&lt;click&gt;</a:t>
            </a:r>
          </a:p>
          <a:p>
            <a:pPr defTabSz="948507">
              <a:defRPr/>
            </a:pPr>
            <a:r>
              <a:rPr lang="en-US" sz="1000" dirty="0"/>
              <a:t>When the frame is received in the Data Link layer,</a:t>
            </a:r>
          </a:p>
          <a:p>
            <a:pPr defTabSz="948507">
              <a:defRPr/>
            </a:pPr>
            <a:r>
              <a:rPr lang="en-US" sz="1000" dirty="0"/>
              <a:t>&lt;click&gt;</a:t>
            </a:r>
          </a:p>
          <a:p>
            <a:pPr defTabSz="948507">
              <a:defRPr/>
            </a:pPr>
            <a:r>
              <a:rPr lang="en-US" sz="1000" dirty="0"/>
              <a:t>the destination MAC address is compared with its own.  If the data received is not intended for that host it is immediately discarded.</a:t>
            </a:r>
          </a:p>
          <a:p>
            <a:pPr defTabSz="948507">
              <a:defRPr/>
            </a:pPr>
            <a:r>
              <a:rPr lang="en-US" sz="1000" dirty="0"/>
              <a:t>&lt;click&gt;</a:t>
            </a:r>
          </a:p>
          <a:p>
            <a:pPr defTabSz="948507">
              <a:defRPr/>
            </a:pPr>
            <a:r>
              <a:rPr lang="en-US" sz="1000" dirty="0"/>
              <a:t>If it matches, the header is stripped and the payload, which in this case is a packet, is forwarded up to the next layer.  Here the Network layer checks if</a:t>
            </a:r>
          </a:p>
          <a:p>
            <a:pPr defTabSz="948507">
              <a:defRPr/>
            </a:pPr>
            <a:r>
              <a:rPr lang="en-US" sz="1000" dirty="0"/>
              <a:t>&lt;click&gt;</a:t>
            </a:r>
          </a:p>
          <a:p>
            <a:pPr defTabSz="948507">
              <a:defRPr/>
            </a:pPr>
            <a:r>
              <a:rPr lang="en-US" sz="1000" dirty="0"/>
              <a:t>the destination IP address matches its own.  If it matches, the header is stripped and the payload is forwarded up to the next layer.  Here the Transport layer checks if there is a process running on the host with</a:t>
            </a:r>
          </a:p>
          <a:p>
            <a:pPr defTabSz="948507">
              <a:defRPr/>
            </a:pPr>
            <a:r>
              <a:rPr lang="en-US" sz="1000" dirty="0"/>
              <a:t>&lt;click&gt;</a:t>
            </a:r>
          </a:p>
          <a:p>
            <a:pPr defTabSz="948507">
              <a:defRPr/>
            </a:pPr>
            <a:r>
              <a:rPr lang="en-US" sz="1000" dirty="0"/>
              <a:t>a destination port number of 80.  In this case there is, so the header is stripped and the message is sent to process number 80 in the Application layer.  Process number 80 is a function running in the HTTP server.  This completes the message transmission process from one application to another.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21</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A355756E-52E6-4C10-8948-F90B4F9FDE4C}" type="slidenum">
              <a:rPr lang="en-US"/>
              <a:pPr/>
              <a:t>22</a:t>
            </a:fld>
            <a:endParaRPr lang="en-US" dirty="0"/>
          </a:p>
        </p:txBody>
      </p:sp>
      <p:sp>
        <p:nvSpPr>
          <p:cNvPr id="219139" name="Rectangle 2"/>
          <p:cNvSpPr>
            <a:spLocks noGrp="1" noRot="1" noChangeAspect="1" noChangeArrowheads="1" noTextEdit="1"/>
          </p:cNvSpPr>
          <p:nvPr>
            <p:ph type="sldImg"/>
          </p:nvPr>
        </p:nvSpPr>
        <p:spPr>
          <a:ln cap="flat"/>
        </p:spPr>
      </p:sp>
      <p:sp>
        <p:nvSpPr>
          <p:cNvPr id="219140" name="Rectangle 3"/>
          <p:cNvSpPr>
            <a:spLocks noGrp="1" noChangeArrowheads="1"/>
          </p:cNvSpPr>
          <p:nvPr>
            <p:ph type="body" idx="1"/>
            <p:custDataLst>
              <p:tags r:id="rId1"/>
            </p:custDataLst>
          </p:nvPr>
        </p:nvSpPr>
        <p:spPr>
          <a:noFill/>
          <a:ln/>
        </p:spPr>
        <p:txBody>
          <a:bodyPr/>
          <a:lstStyle/>
          <a:p>
            <a:pPr eaLnBrk="1" hangingPunct="1"/>
            <a:r>
              <a:rPr lang="en-US" dirty="0"/>
              <a:t>Script:</a:t>
            </a:r>
          </a:p>
          <a:p>
            <a:pPr eaLnBrk="1" hangingPunct="1"/>
            <a:r>
              <a:rPr lang="en-US" dirty="0"/>
              <a:t>This is just a reference slide showing all the TCP/IP protocol stack layers and the terminology used for each layer.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A355756E-52E6-4C10-8948-F90B4F9FDE4C}" type="slidenum">
              <a:rPr lang="en-US"/>
              <a:pPr/>
              <a:t>23</a:t>
            </a:fld>
            <a:endParaRPr lang="en-US" dirty="0"/>
          </a:p>
        </p:txBody>
      </p:sp>
      <p:sp>
        <p:nvSpPr>
          <p:cNvPr id="219139" name="Rectangle 2"/>
          <p:cNvSpPr>
            <a:spLocks noGrp="1" noRot="1" noChangeAspect="1" noChangeArrowheads="1" noTextEdit="1"/>
          </p:cNvSpPr>
          <p:nvPr>
            <p:ph type="sldImg"/>
          </p:nvPr>
        </p:nvSpPr>
        <p:spPr>
          <a:ln cap="flat"/>
        </p:spPr>
      </p:sp>
      <p:sp>
        <p:nvSpPr>
          <p:cNvPr id="219140" name="Rectangle 3"/>
          <p:cNvSpPr>
            <a:spLocks noGrp="1" noChangeArrowheads="1"/>
          </p:cNvSpPr>
          <p:nvPr>
            <p:ph type="body" idx="1"/>
            <p:custDataLst>
              <p:tags r:id="rId1"/>
            </p:custDataLst>
          </p:nvPr>
        </p:nvSpPr>
        <p:spPr>
          <a:xfrm>
            <a:off x="526817" y="4495308"/>
            <a:ext cx="6311305" cy="4319587"/>
          </a:xfrm>
          <a:noFill/>
          <a:ln/>
        </p:spPr>
        <p:txBody>
          <a:bodyPr/>
          <a:lstStyle/>
          <a:p>
            <a:pPr eaLnBrk="1" hangingPunct="1"/>
            <a:r>
              <a:rPr lang="en-US" dirty="0"/>
              <a:t>Script:</a:t>
            </a:r>
          </a:p>
          <a:p>
            <a:pPr eaLnBrk="1" hangingPunct="1"/>
            <a:r>
              <a:rPr lang="en-US" dirty="0"/>
              <a:t>This is a list of some common TCP/IP applications.  We’ll describe each on the following slides. </a:t>
            </a:r>
          </a:p>
          <a:p>
            <a:pPr eaLnBrk="1" hangingPunct="1"/>
            <a:endParaRPr lang="en-US" dirty="0"/>
          </a:p>
          <a:p>
            <a:pPr eaLnBrk="1" hangingPunct="1"/>
            <a:r>
              <a:rPr lang="en-US" dirty="0"/>
              <a:t>Other slide info:</a:t>
            </a:r>
          </a:p>
          <a:p>
            <a:pPr eaLnBrk="1" hangingPunct="1"/>
            <a:r>
              <a:rPr lang="en-US" dirty="0"/>
              <a:t>All applications shown on this slide are implemented in Microchip’s TCP/IP Stack.  Other applications included in the stack are listed below.  See the “TCPIP Stack Help” file found in the “Microchip/Help” folder in the stack for more detailed info on all these applications.</a:t>
            </a:r>
          </a:p>
          <a:p>
            <a:pPr eaLnBrk="1" hangingPunct="1"/>
            <a:r>
              <a:rPr lang="en-US" dirty="0"/>
              <a:t>Layer 5:</a:t>
            </a:r>
          </a:p>
          <a:p>
            <a:pPr eaLnBrk="1" hangingPunct="1"/>
            <a:r>
              <a:rPr lang="en-US" dirty="0"/>
              <a:t>Announce….Provides a UDP MAC address announcement used by Dynamic DNS</a:t>
            </a:r>
          </a:p>
          <a:p>
            <a:pPr eaLnBrk="1" hangingPunct="1"/>
            <a:r>
              <a:rPr lang="en-US" dirty="0"/>
              <a:t>Dynamic DNS…..provides a method for updating a dynamic IP address to a public DDNS service (i.e. DynDNS.org, No-IP.com, DNS-O-Matic.com)</a:t>
            </a:r>
          </a:p>
          <a:p>
            <a:pPr eaLnBrk="1" hangingPunct="1"/>
            <a:r>
              <a:rPr lang="en-US" dirty="0"/>
              <a:t>SSL…..Secure Sockets Layer provides secure communications through encryption</a:t>
            </a:r>
          </a:p>
          <a:p>
            <a:pPr eaLnBrk="1" hangingPunct="1"/>
            <a:r>
              <a:rPr lang="en-US" dirty="0"/>
              <a:t>Layer 3:</a:t>
            </a:r>
          </a:p>
          <a:p>
            <a:pPr eaLnBrk="1" hangingPunct="1"/>
            <a:r>
              <a:rPr lang="en-US" dirty="0"/>
              <a:t>ICMP….Internet Control Message Protocol used to send and receive messages between hosts and (i.e. “Ping”)</a:t>
            </a:r>
          </a:p>
          <a:p>
            <a:pPr eaLnBrk="1" hangingPunct="1"/>
            <a:r>
              <a:rPr lang="en-US" dirty="0"/>
              <a:t>Layer 2:</a:t>
            </a:r>
          </a:p>
          <a:p>
            <a:pPr eaLnBrk="1" hangingPunct="1"/>
            <a:r>
              <a:rPr lang="en-US" dirty="0"/>
              <a:t>ARP….Address Resolution Protocol is used on a subnet and returns a MAC addresses for a given IP address.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nSpc>
                <a:spcPct val="115000"/>
              </a:lnSpc>
            </a:pPr>
            <a:r>
              <a:rPr lang="en-US" sz="1000" dirty="0">
                <a:solidFill>
                  <a:srgbClr val="000000"/>
                </a:solidFill>
                <a:ea typeface="Times New Roman"/>
                <a:cs typeface="Calibri"/>
              </a:rPr>
              <a:t>In this training class you will learn about the 5 layer TCP/IP software model.  We’ll start at the Application layer and work our way down through the Transport, Network, Data Link, and Physical Layers.</a:t>
            </a:r>
          </a:p>
          <a:p>
            <a:pPr defTabSz="948507">
              <a:lnSpc>
                <a:spcPct val="115000"/>
              </a:lnSpc>
              <a:defRPr/>
            </a:pPr>
            <a:r>
              <a:rPr lang="en-US" sz="1000" dirty="0">
                <a:solidFill>
                  <a:srgbClr val="000000"/>
                </a:solidFill>
                <a:ea typeface="Times New Roman"/>
                <a:cs typeface="Calibri"/>
              </a:rPr>
              <a:t>&lt;click&gt;</a:t>
            </a:r>
            <a:endParaRPr lang="en-US" sz="1000" dirty="0">
              <a:ea typeface="Times New Roman"/>
              <a:cs typeface="Times New Roman"/>
            </a:endParaRPr>
          </a:p>
          <a:p>
            <a:pPr>
              <a:lnSpc>
                <a:spcPct val="115000"/>
              </a:lnSpc>
            </a:pPr>
            <a:r>
              <a:rPr lang="en-US" sz="1000" dirty="0">
                <a:solidFill>
                  <a:srgbClr val="000000"/>
                </a:solidFill>
                <a:ea typeface="Times New Roman"/>
                <a:cs typeface="Calibri"/>
              </a:rPr>
              <a:t>When we get to the Transport layer, we will discuss the differences between TCP and UDP and explain why specific applications use one instead of the other.</a:t>
            </a:r>
          </a:p>
          <a:p>
            <a:pPr>
              <a:lnSpc>
                <a:spcPct val="115000"/>
              </a:lnSpc>
            </a:pPr>
            <a:r>
              <a:rPr lang="en-US" sz="1000" dirty="0">
                <a:solidFill>
                  <a:srgbClr val="000000"/>
                </a:solidFill>
                <a:ea typeface="Times New Roman"/>
                <a:cs typeface="Calibri"/>
              </a:rPr>
              <a:t>&lt;click&gt;</a:t>
            </a:r>
            <a:endParaRPr lang="en-US" sz="1000" dirty="0">
              <a:ea typeface="Times New Roman"/>
              <a:cs typeface="Times New Roman"/>
            </a:endParaRPr>
          </a:p>
          <a:p>
            <a:pPr defTabSz="948507">
              <a:lnSpc>
                <a:spcPct val="115000"/>
              </a:lnSpc>
              <a:defRPr/>
            </a:pPr>
            <a:r>
              <a:rPr lang="en-US" sz="1000" dirty="0">
                <a:ea typeface="Times New Roman"/>
                <a:cs typeface="Times New Roman"/>
              </a:rPr>
              <a:t>Last we will briefly describe each of the common TCP/IP applications shown.</a:t>
            </a:r>
          </a:p>
          <a:p>
            <a:pPr>
              <a:lnSpc>
                <a:spcPct val="115000"/>
              </a:lnSpc>
            </a:pPr>
            <a:r>
              <a:rPr lang="en-US" sz="1000" dirty="0">
                <a:solidFill>
                  <a:srgbClr val="000000"/>
                </a:solidFill>
                <a:ea typeface="Times New Roman"/>
                <a:cs typeface="Calibri"/>
              </a:rPr>
              <a:t>We will also ask you some questions during the class to test your knowledge and help reinforce what you’ve learned.</a:t>
            </a:r>
            <a:endParaRPr lang="en-US" sz="1000" dirty="0">
              <a:ea typeface="Times New Roman"/>
              <a:cs typeface="Times New Roman"/>
            </a:endParaRPr>
          </a:p>
          <a:p>
            <a:pPr>
              <a:lnSpc>
                <a:spcPct val="115000"/>
              </a:lnSpc>
              <a:spcAft>
                <a:spcPts val="1037"/>
              </a:spcAft>
            </a:pPr>
            <a:r>
              <a:rPr lang="en-US" sz="1000" dirty="0">
                <a:solidFill>
                  <a:srgbClr val="000000"/>
                </a:solidFill>
                <a:ea typeface="Times New Roman"/>
                <a:cs typeface="Calibri"/>
              </a:rPr>
              <a:t> </a:t>
            </a:r>
            <a:endParaRPr lang="en-US" sz="1000" dirty="0"/>
          </a:p>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6</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dirty="0"/>
              <a:t>18046 TCP1: Introduction to TCP/IP Communications</a:t>
            </a:r>
          </a:p>
        </p:txBody>
      </p:sp>
      <p:sp>
        <p:nvSpPr>
          <p:cNvPr id="5" name="Slide Number Placeholder 4"/>
          <p:cNvSpPr>
            <a:spLocks noGrp="1"/>
          </p:cNvSpPr>
          <p:nvPr>
            <p:ph type="sldNum" sz="quarter" idx="11"/>
          </p:nvPr>
        </p:nvSpPr>
        <p:spPr/>
        <p:txBody>
          <a:bodyPr/>
          <a:lstStyle/>
          <a:p>
            <a:fld id="{CD7B80E8-3FF1-4A2C-A672-7A7274645281}" type="slidenum">
              <a:rPr lang="en-US" smtClean="0"/>
              <a:pPr/>
              <a:t>24</a:t>
            </a:fld>
            <a:endParaRPr lang="en-US" dirty="0"/>
          </a:p>
        </p:txBody>
      </p:sp>
    </p:spTree>
    <p:extLst>
      <p:ext uri="{BB962C8B-B14F-4D97-AF65-F5344CB8AC3E}">
        <p14:creationId xmlns:p14="http://schemas.microsoft.com/office/powerpoint/2010/main" val="2142162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a:t>
            </a:r>
            <a:r>
              <a:rPr lang="en-US" dirty="0"/>
              <a:t> another question.</a:t>
            </a:r>
          </a:p>
          <a:p>
            <a:r>
              <a:rPr lang="en-US" dirty="0"/>
              <a:t>True or false:</a:t>
            </a:r>
          </a:p>
          <a:p>
            <a:r>
              <a:rPr lang="en-US" dirty="0"/>
              <a:t>SMTP or Simple</a:t>
            </a:r>
            <a:r>
              <a:rPr lang="en-US" baseline="0" dirty="0"/>
              <a:t> Mail Transport Protocol </a:t>
            </a:r>
            <a:r>
              <a:rPr lang="en-US" dirty="0"/>
              <a:t>uses</a:t>
            </a:r>
            <a:r>
              <a:rPr lang="en-US" baseline="0" dirty="0"/>
              <a:t> UDP because it doesn’t care if an email is received without errors.</a:t>
            </a:r>
            <a:endParaRPr lang="en-US" dirty="0"/>
          </a:p>
          <a:p>
            <a:endParaRPr lang="en-US" dirty="0"/>
          </a:p>
        </p:txBody>
      </p:sp>
      <p:sp>
        <p:nvSpPr>
          <p:cNvPr id="4" name="Header Placeholder 3"/>
          <p:cNvSpPr>
            <a:spLocks noGrp="1"/>
          </p:cNvSpPr>
          <p:nvPr>
            <p:ph type="hdr" sz="quarter" idx="10"/>
          </p:nvPr>
        </p:nvSpPr>
        <p:spPr/>
        <p:txBody>
          <a:bodyPr/>
          <a:lstStyle/>
          <a:p>
            <a:pPr>
              <a:defRPr/>
            </a:pPr>
            <a:r>
              <a:rPr lang="en-US" dirty="0"/>
              <a:t>18046 TCP1: Introduction to TCP/IP Communications</a:t>
            </a:r>
          </a:p>
        </p:txBody>
      </p:sp>
      <p:sp>
        <p:nvSpPr>
          <p:cNvPr id="5" name="Slide Number Placeholder 4"/>
          <p:cNvSpPr>
            <a:spLocks noGrp="1"/>
          </p:cNvSpPr>
          <p:nvPr>
            <p:ph type="sldNum" sz="quarter" idx="11"/>
          </p:nvPr>
        </p:nvSpPr>
        <p:spPr/>
        <p:txBody>
          <a:bodyPr/>
          <a:lstStyle/>
          <a:p>
            <a:fld id="{CD7B80E8-3FF1-4A2C-A672-7A7274645281}" type="slidenum">
              <a:rPr lang="en-US" smtClean="0"/>
              <a:pPr/>
              <a:t>25</a:t>
            </a:fld>
            <a:endParaRPr lang="en-US" dirty="0"/>
          </a:p>
        </p:txBody>
      </p:sp>
    </p:spTree>
    <p:extLst>
      <p:ext uri="{BB962C8B-B14F-4D97-AF65-F5344CB8AC3E}">
        <p14:creationId xmlns:p14="http://schemas.microsoft.com/office/powerpoint/2010/main" val="2142162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26</a:t>
            </a:fld>
            <a:endParaRPr lang="en-US" dirty="0"/>
          </a:p>
        </p:txBody>
      </p:sp>
    </p:spTree>
    <p:extLst>
      <p:ext uri="{BB962C8B-B14F-4D97-AF65-F5344CB8AC3E}">
        <p14:creationId xmlns:p14="http://schemas.microsoft.com/office/powerpoint/2010/main" val="4125284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28</a:t>
            </a:fld>
            <a:endParaRPr lang="en-US" dirty="0"/>
          </a:p>
        </p:txBody>
      </p:sp>
    </p:spTree>
    <p:extLst>
      <p:ext uri="{BB962C8B-B14F-4D97-AF65-F5344CB8AC3E}">
        <p14:creationId xmlns:p14="http://schemas.microsoft.com/office/powerpoint/2010/main" val="1673986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29</a:t>
            </a:fld>
            <a:endParaRPr lang="en-US" dirty="0"/>
          </a:p>
        </p:txBody>
      </p:sp>
    </p:spTree>
    <p:extLst>
      <p:ext uri="{BB962C8B-B14F-4D97-AF65-F5344CB8AC3E}">
        <p14:creationId xmlns:p14="http://schemas.microsoft.com/office/powerpoint/2010/main" val="3997008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sz="800" b="0" dirty="0"/>
              <a:t> (cooperative multitasking</a:t>
            </a:r>
            <a:r>
              <a:rPr lang="en-AU" sz="800" b="0" baseline="0" dirty="0"/>
              <a:t> with roundrobin scheduling.</a:t>
            </a:r>
            <a:endParaRPr lang="en-AU" sz="800" b="0" dirty="0"/>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30</a:t>
            </a:fld>
            <a:endParaRPr lang="en-US" dirty="0"/>
          </a:p>
        </p:txBody>
      </p:sp>
    </p:spTree>
    <p:extLst>
      <p:ext uri="{BB962C8B-B14F-4D97-AF65-F5344CB8AC3E}">
        <p14:creationId xmlns:p14="http://schemas.microsoft.com/office/powerpoint/2010/main" val="169015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31</a:t>
            </a:fld>
            <a:endParaRPr lang="en-US" dirty="0"/>
          </a:p>
        </p:txBody>
      </p:sp>
    </p:spTree>
    <p:extLst>
      <p:ext uri="{BB962C8B-B14F-4D97-AF65-F5344CB8AC3E}">
        <p14:creationId xmlns:p14="http://schemas.microsoft.com/office/powerpoint/2010/main" val="1877322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 </a:t>
            </a:r>
          </a:p>
          <a:p>
            <a:endParaRPr lang="en-AU" dirty="0">
              <a:effectLst/>
              <a:hlinkClick r:id="rId3" action="ppaction://hlinkfile"/>
            </a:endParaRPr>
          </a:p>
          <a:p>
            <a:r>
              <a:rPr lang="en-AU" dirty="0" err="1">
                <a:effectLst/>
                <a:hlinkClick r:id="rId3" action="ppaction://hlinkfile"/>
              </a:rPr>
              <a:t>TCPIP_DNSS_AddressCntGet</a:t>
            </a:r>
            <a:r>
              <a:rPr lang="en-AU" dirty="0">
                <a:effectLst/>
              </a:rPr>
              <a:t> </a:t>
            </a:r>
          </a:p>
          <a:p>
            <a:r>
              <a:rPr lang="en-AU" dirty="0">
                <a:effectLst/>
              </a:rPr>
              <a:t>Get DNS Server IPv4 or IPv4 Address count details for the Input value of Index </a:t>
            </a:r>
          </a:p>
          <a:p>
            <a:r>
              <a:rPr lang="en-AU" dirty="0">
                <a:effectLst/>
              </a:rPr>
              <a:t> </a:t>
            </a:r>
          </a:p>
          <a:p>
            <a:r>
              <a:rPr lang="en-AU" dirty="0" err="1">
                <a:effectLst/>
                <a:hlinkClick r:id="rId4" action="ppaction://hlinkfile"/>
              </a:rPr>
              <a:t>TCPIP_DNSS_CacheEntryRemove</a:t>
            </a:r>
            <a:r>
              <a:rPr lang="en-AU" dirty="0">
                <a:effectLst/>
              </a:rPr>
              <a:t> </a:t>
            </a:r>
          </a:p>
          <a:p>
            <a:r>
              <a:rPr lang="en-AU" dirty="0">
                <a:effectLst/>
              </a:rPr>
              <a:t>Remove DNS server cache entry by Hostname and IP Type and IP(v4 or v6) address </a:t>
            </a:r>
          </a:p>
          <a:p>
            <a:r>
              <a:rPr lang="en-AU" dirty="0">
                <a:effectLst/>
              </a:rPr>
              <a:t> </a:t>
            </a:r>
          </a:p>
          <a:p>
            <a:r>
              <a:rPr lang="en-AU" dirty="0" err="1">
                <a:effectLst/>
                <a:hlinkClick r:id="rId5" action="ppaction://hlinkfile"/>
              </a:rPr>
              <a:t>TCPIP_DNSS_Disable</a:t>
            </a:r>
            <a:r>
              <a:rPr lang="en-AU" dirty="0">
                <a:effectLst/>
              </a:rPr>
              <a:t> </a:t>
            </a:r>
          </a:p>
          <a:p>
            <a:r>
              <a:rPr lang="en-AU" dirty="0">
                <a:effectLst/>
              </a:rPr>
              <a:t>Disables the DNS Server for the specified interface. </a:t>
            </a:r>
          </a:p>
          <a:p>
            <a:r>
              <a:rPr lang="en-AU" dirty="0">
                <a:effectLst/>
              </a:rPr>
              <a:t> </a:t>
            </a:r>
          </a:p>
          <a:p>
            <a:r>
              <a:rPr lang="en-AU" dirty="0" err="1">
                <a:effectLst/>
                <a:hlinkClick r:id="rId6" action="ppaction://hlinkfile"/>
              </a:rPr>
              <a:t>TCPIP_DNSS_Enable</a:t>
            </a:r>
            <a:r>
              <a:rPr lang="en-AU" dirty="0">
                <a:effectLst/>
              </a:rPr>
              <a:t> </a:t>
            </a:r>
          </a:p>
          <a:p>
            <a:r>
              <a:rPr lang="en-AU" dirty="0">
                <a:effectLst/>
              </a:rPr>
              <a:t>Enables the DNS server for the specified interface. </a:t>
            </a:r>
          </a:p>
          <a:p>
            <a:r>
              <a:rPr lang="en-AU" dirty="0">
                <a:effectLst/>
              </a:rPr>
              <a:t> </a:t>
            </a:r>
          </a:p>
          <a:p>
            <a:r>
              <a:rPr lang="en-AU" dirty="0" err="1">
                <a:effectLst/>
                <a:hlinkClick r:id="rId7" action="ppaction://hlinkfile"/>
              </a:rPr>
              <a:t>TCPIP_DNSS_EntryAdd</a:t>
            </a:r>
            <a:r>
              <a:rPr lang="en-AU" dirty="0">
                <a:effectLst/>
              </a:rPr>
              <a:t> </a:t>
            </a:r>
          </a:p>
          <a:p>
            <a:r>
              <a:rPr lang="en-AU" dirty="0">
                <a:effectLst/>
              </a:rPr>
              <a:t>Add a IPv4 or IPv6 entry to the DNS server table. </a:t>
            </a:r>
          </a:p>
          <a:p>
            <a:r>
              <a:rPr lang="en-AU" dirty="0">
                <a:effectLst/>
              </a:rPr>
              <a:t> </a:t>
            </a:r>
          </a:p>
          <a:p>
            <a:r>
              <a:rPr lang="en-AU" dirty="0" err="1">
                <a:effectLst/>
                <a:hlinkClick r:id="rId8" action="ppaction://hlinkfile"/>
              </a:rPr>
              <a:t>TCPIP_DNSS_IsEnabled</a:t>
            </a:r>
            <a:r>
              <a:rPr lang="en-AU" dirty="0">
                <a:effectLst/>
              </a:rPr>
              <a:t> </a:t>
            </a:r>
          </a:p>
          <a:p>
            <a:r>
              <a:rPr lang="en-AU" dirty="0">
                <a:effectLst/>
              </a:rPr>
              <a:t>Determines if the DNS Server is enabled on the specified interface. </a:t>
            </a:r>
          </a:p>
          <a:p>
            <a:r>
              <a:rPr lang="en-AU" dirty="0">
                <a:effectLst/>
              </a:rPr>
              <a:t> </a:t>
            </a:r>
          </a:p>
          <a:p>
            <a:r>
              <a:rPr lang="en-AU" dirty="0" err="1">
                <a:effectLst/>
                <a:hlinkClick r:id="rId9" action="ppaction://hlinkfile"/>
              </a:rPr>
              <a:t>TCPIP_DNSS_EntryGet</a:t>
            </a:r>
            <a:r>
              <a:rPr lang="en-AU" dirty="0">
                <a:effectLst/>
              </a:rPr>
              <a:t> </a:t>
            </a:r>
          </a:p>
          <a:p>
            <a:r>
              <a:rPr lang="en-AU" dirty="0">
                <a:effectLst/>
              </a:rPr>
              <a:t>Get DNS server IP address details from resolver pool entry. </a:t>
            </a:r>
          </a:p>
          <a:p>
            <a:r>
              <a:rPr lang="en-AU" dirty="0">
                <a:effectLst/>
              </a:rPr>
              <a:t> </a:t>
            </a:r>
          </a:p>
          <a:p>
            <a:r>
              <a:rPr lang="en-AU" dirty="0" err="1">
                <a:effectLst/>
                <a:hlinkClick r:id="rId10" action="ppaction://hlinkfile"/>
              </a:rPr>
              <a:t>TCPIP_DNSS_Task</a:t>
            </a:r>
            <a:r>
              <a:rPr lang="en-AU" dirty="0">
                <a:effectLst/>
              </a:rPr>
              <a:t> </a:t>
            </a:r>
          </a:p>
          <a:p>
            <a:r>
              <a:rPr lang="en-AU" dirty="0">
                <a:effectLst/>
              </a:rPr>
              <a:t>Standard TCP/IP stack module task function. </a:t>
            </a: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32</a:t>
            </a:fld>
            <a:endParaRPr lang="en-US" dirty="0"/>
          </a:p>
        </p:txBody>
      </p:sp>
    </p:spTree>
    <p:extLst>
      <p:ext uri="{BB962C8B-B14F-4D97-AF65-F5344CB8AC3E}">
        <p14:creationId xmlns:p14="http://schemas.microsoft.com/office/powerpoint/2010/main" val="2093018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a:t>
            </a:r>
            <a:r>
              <a:rPr lang="en-AU" dirty="0">
                <a:hlinkClick r:id="rId3" tooltip="Computer networking"/>
              </a:rPr>
              <a:t>computer networking</a:t>
            </a:r>
            <a:r>
              <a:rPr lang="en-AU" dirty="0"/>
              <a:t>, the </a:t>
            </a:r>
            <a:r>
              <a:rPr lang="en-AU" b="1" dirty="0"/>
              <a:t>multicast Domain Name System</a:t>
            </a:r>
            <a:r>
              <a:rPr lang="en-AU" dirty="0"/>
              <a:t> (</a:t>
            </a:r>
            <a:r>
              <a:rPr lang="en-AU" b="1" dirty="0"/>
              <a:t>mDNS</a:t>
            </a:r>
            <a:r>
              <a:rPr lang="en-AU" dirty="0"/>
              <a:t>) resolves host names to IP addresses within small networks that do not include a local </a:t>
            </a:r>
            <a:r>
              <a:rPr lang="en-AU" dirty="0">
                <a:hlinkClick r:id="rId4" tooltip="Name server"/>
              </a:rPr>
              <a:t>name server</a:t>
            </a:r>
            <a:r>
              <a:rPr lang="en-AU" dirty="0"/>
              <a:t>. It is a </a:t>
            </a:r>
            <a:r>
              <a:rPr lang="en-AU" dirty="0">
                <a:hlinkClick r:id="rId5" tooltip="Zero configuration networking"/>
              </a:rPr>
              <a:t>zero-configuration</a:t>
            </a:r>
            <a:r>
              <a:rPr lang="en-AU" dirty="0"/>
              <a:t> service, using essentially the same programming interfaces, packet formats and operating semantics as the unicast </a:t>
            </a:r>
            <a:r>
              <a:rPr lang="en-AU" dirty="0">
                <a:hlinkClick r:id="rId6" tooltip="Domain Name System"/>
              </a:rPr>
              <a:t>Domain Name System</a:t>
            </a:r>
            <a:r>
              <a:rPr lang="en-AU" dirty="0"/>
              <a:t> (DNS). Although </a:t>
            </a:r>
            <a:r>
              <a:rPr lang="en-AU" dirty="0">
                <a:hlinkClick r:id="rId7" tooltip="Stuart Cheshire"/>
              </a:rPr>
              <a:t>Stuart Cheshire</a:t>
            </a:r>
            <a:r>
              <a:rPr lang="en-AU" dirty="0"/>
              <a:t> designed mDNS to be stand-alone capable, it can work in concert with unicast DNS servers.</a:t>
            </a:r>
            <a:r>
              <a:rPr lang="en-AU" baseline="30000" dirty="0">
                <a:hlinkClick r:id="rId8"/>
              </a:rPr>
              <a:t>[1]</a:t>
            </a:r>
            <a:endParaRPr lang="en-AU" dirty="0"/>
          </a:p>
          <a:p>
            <a:r>
              <a:rPr lang="en-AU" dirty="0"/>
              <a:t>The mDNS protocol is published as </a:t>
            </a:r>
            <a:r>
              <a:rPr lang="en-AU" dirty="0">
                <a:hlinkClick r:id="rId9"/>
              </a:rPr>
              <a:t>RFC 6762</a:t>
            </a:r>
            <a:r>
              <a:rPr lang="en-AU" dirty="0"/>
              <a:t>, uses IP multicast </a:t>
            </a:r>
            <a:r>
              <a:rPr lang="en-AU" dirty="0">
                <a:hlinkClick r:id="rId10" tooltip="User Datagram Protocol"/>
              </a:rPr>
              <a:t>User Datagram Protocol</a:t>
            </a:r>
            <a:r>
              <a:rPr lang="en-AU" dirty="0"/>
              <a:t> (UDP) packets, and is implemented by the Apple </a:t>
            </a:r>
            <a:r>
              <a:rPr lang="en-AU" dirty="0">
                <a:hlinkClick r:id="rId11" tooltip="Bonjour (software)"/>
              </a:rPr>
              <a:t>Bonjour</a:t>
            </a:r>
            <a:r>
              <a:rPr lang="en-AU" dirty="0"/>
              <a:t> and Linux </a:t>
            </a:r>
            <a:r>
              <a:rPr lang="en-AU" dirty="0">
                <a:hlinkClick r:id="rId12" tooltip="Name Service Switch"/>
              </a:rPr>
              <a:t>nss-mdns</a:t>
            </a:r>
            <a:r>
              <a:rPr lang="en-AU" dirty="0"/>
              <a:t> services.</a:t>
            </a:r>
          </a:p>
          <a:p>
            <a:r>
              <a:rPr lang="en-AU" dirty="0"/>
              <a:t>mDNS can work in conjunction with </a:t>
            </a:r>
            <a:r>
              <a:rPr lang="en-AU" dirty="0">
                <a:hlinkClick r:id="rId5" tooltip="Zero configuration networking"/>
              </a:rPr>
              <a:t>DNS Service Discovery (DNS-SD)</a:t>
            </a:r>
            <a:r>
              <a:rPr lang="en-AU" dirty="0"/>
              <a:t>, a companion zero-configuration technique specified separately in </a:t>
            </a:r>
            <a:r>
              <a:rPr lang="en-AU" dirty="0">
                <a:hlinkClick r:id="rId13"/>
              </a:rPr>
              <a:t>RFC 6763</a:t>
            </a:r>
            <a:r>
              <a:rPr lang="en-AU" dirty="0"/>
              <a:t>.</a:t>
            </a:r>
            <a:r>
              <a:rPr lang="en-AU" baseline="30000" dirty="0">
                <a:hlinkClick r:id="rId8"/>
              </a:rPr>
              <a:t>[2]</a:t>
            </a:r>
            <a:endParaRPr lang="en-AU" baseline="30000" dirty="0"/>
          </a:p>
          <a:p>
            <a:endParaRPr lang="en-AU" baseline="30000" dirty="0"/>
          </a:p>
          <a:p>
            <a:r>
              <a:rPr lang="en-AU" dirty="0"/>
              <a:t>When an mDNS client needs to resolve a host name, it sends an </a:t>
            </a:r>
            <a:r>
              <a:rPr lang="en-AU" dirty="0">
                <a:hlinkClick r:id="rId14" tooltip="IP multicast"/>
              </a:rPr>
              <a:t>IP multicast</a:t>
            </a:r>
            <a:r>
              <a:rPr lang="en-AU" dirty="0"/>
              <a:t> query message that asks the host having that name to identify itself. That target machine then multicasts a message that includes its IP address. All machines in that subnet can then use that information to update their mDNS caches.</a:t>
            </a:r>
          </a:p>
          <a:p>
            <a:r>
              <a:rPr lang="en-AU" dirty="0"/>
              <a:t>Any host can relinquish its claim to a domain name by sending a response packet with a </a:t>
            </a:r>
            <a:r>
              <a:rPr lang="en-AU" dirty="0">
                <a:hlinkClick r:id="rId15" tooltip="Time to live"/>
              </a:rPr>
              <a:t>time to live</a:t>
            </a:r>
            <a:r>
              <a:rPr lang="en-AU" dirty="0"/>
              <a:t> (TTL) equal to zero.</a:t>
            </a:r>
          </a:p>
          <a:p>
            <a:r>
              <a:rPr lang="en-AU" dirty="0"/>
              <a:t>By default, mDNS only and exclusively resolves host names ending with the .local top-level domain (TLD). This can cause problems if that domain includes hosts which do not implement mDNS but which can be found via a conventional unicast DNS server. Resolving such conflicts requires network-configuration changes that violate the </a:t>
            </a:r>
            <a:r>
              <a:rPr lang="en-AU" dirty="0">
                <a:hlinkClick r:id="rId5" tooltip="Zero configuration networking"/>
              </a:rPr>
              <a:t>zero-configuration</a:t>
            </a:r>
            <a:r>
              <a:rPr lang="en-AU" dirty="0"/>
              <a:t> goal.</a:t>
            </a:r>
          </a:p>
          <a:p>
            <a:endParaRPr lang="en-AU" dirty="0"/>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33</a:t>
            </a:fld>
            <a:endParaRPr lang="en-US" dirty="0"/>
          </a:p>
        </p:txBody>
      </p:sp>
    </p:spTree>
    <p:extLst>
      <p:ext uri="{BB962C8B-B14F-4D97-AF65-F5344CB8AC3E}">
        <p14:creationId xmlns:p14="http://schemas.microsoft.com/office/powerpoint/2010/main" val="3862844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38</a:t>
            </a:fld>
            <a:endParaRPr lang="en-US" dirty="0"/>
          </a:p>
        </p:txBody>
      </p:sp>
    </p:spTree>
    <p:extLst>
      <p:ext uri="{BB962C8B-B14F-4D97-AF65-F5344CB8AC3E}">
        <p14:creationId xmlns:p14="http://schemas.microsoft.com/office/powerpoint/2010/main" val="83868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eaLnBrk="1" hangingPunct="1"/>
            <a:r>
              <a:rPr lang="en-US" sz="1000" dirty="0"/>
              <a:t>Script:</a:t>
            </a:r>
          </a:p>
          <a:p>
            <a:pPr defTabSz="948507" eaLnBrk="1" hangingPunct="1">
              <a:defRPr/>
            </a:pPr>
            <a:r>
              <a:rPr lang="en-US" sz="1000" dirty="0"/>
              <a:t>Some of the applications we use require us to move data from point a to point b across a network.  The TCP/IP network provides a framework for transmitting this data, and it requires some basic information from us to move this data.</a:t>
            </a:r>
          </a:p>
          <a:p>
            <a:pPr defTabSz="948507" eaLnBrk="1" hangingPunct="1">
              <a:defRPr/>
            </a:pPr>
            <a:r>
              <a:rPr lang="en-US" sz="1000" dirty="0"/>
              <a:t>&lt;click&gt;</a:t>
            </a:r>
          </a:p>
          <a:p>
            <a:pPr defTabSz="948507" eaLnBrk="1" hangingPunct="1">
              <a:defRPr/>
            </a:pPr>
            <a:r>
              <a:rPr lang="en-US" sz="1000" dirty="0"/>
              <a:t>We need to specify if we want the most reliable or fastest transmissions</a:t>
            </a:r>
          </a:p>
          <a:p>
            <a:pPr marL="237127" indent="-237127" defTabSz="948507" eaLnBrk="1" hangingPunct="1">
              <a:defRPr/>
            </a:pPr>
            <a:r>
              <a:rPr lang="en-US" sz="1000" dirty="0"/>
              <a:t>&lt;click&gt;</a:t>
            </a:r>
          </a:p>
          <a:p>
            <a:pPr defTabSz="948507" eaLnBrk="1" hangingPunct="1">
              <a:spcBef>
                <a:spcPts val="0"/>
              </a:spcBef>
              <a:defRPr/>
            </a:pPr>
            <a:r>
              <a:rPr lang="en-US" sz="1000" dirty="0"/>
              <a:t>We need to specify where we want the data delivered.  Sometimes our data is routed based on its IP address and sometimes its routed based on its MAC address. The data we send needs both addressing capabilities</a:t>
            </a:r>
          </a:p>
          <a:p>
            <a:pPr marL="237127" indent="-237127" defTabSz="948507" eaLnBrk="1" hangingPunct="1">
              <a:defRPr/>
            </a:pPr>
            <a:r>
              <a:rPr lang="en-US" sz="1000" dirty="0"/>
              <a:t>&lt;click&gt;</a:t>
            </a:r>
          </a:p>
          <a:p>
            <a:pPr defTabSz="948507">
              <a:buClr>
                <a:srgbClr val="800000"/>
              </a:buClr>
              <a:buSzPct val="120000"/>
              <a:defRPr/>
            </a:pPr>
            <a:r>
              <a:rPr lang="en-US" sz="1000" dirty="0"/>
              <a:t>This information needs to be sent along with all transmitted data.</a:t>
            </a:r>
          </a:p>
          <a:p>
            <a:pPr defTabSz="948507">
              <a:buClr>
                <a:srgbClr val="800000"/>
              </a:buClr>
              <a:buSzPct val="120000"/>
              <a:defRPr/>
            </a:pPr>
            <a:r>
              <a:rPr lang="en-US" sz="1000" dirty="0"/>
              <a:t>&lt;click&gt;</a:t>
            </a:r>
          </a:p>
          <a:p>
            <a:pPr defTabSz="948507">
              <a:buClr>
                <a:srgbClr val="800000"/>
              </a:buClr>
              <a:buSzPct val="120000"/>
              <a:defRPr/>
            </a:pPr>
            <a:r>
              <a:rPr lang="en-US" sz="1000" dirty="0"/>
              <a:t>We also need to physically transmit the data from one location to another.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7</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wolfSSL’s CyaSSL</a:t>
            </a:r>
            <a:r>
              <a:rPr lang="en-US" baseline="0" dirty="0"/>
              <a:t> Embedded SSL Library is </a:t>
            </a:r>
            <a:r>
              <a:rPr lang="en-US" b="1" i="1" baseline="0" dirty="0"/>
              <a:t>not</a:t>
            </a:r>
            <a:r>
              <a:rPr lang="en-US" baseline="0" dirty="0"/>
              <a:t> based on the OpenSLL cryptography library and therefore was not impacted by the Heartbleed virus.  wolfSLL is here at Masters.  See them for pricing details.</a:t>
            </a:r>
          </a:p>
          <a:p>
            <a:endParaRPr lang="en-US" baseline="0" dirty="0"/>
          </a:p>
          <a:p>
            <a:r>
              <a:rPr lang="en-US" baseline="0" dirty="0"/>
              <a:t>Microchip’s Embedded SLL Library is also </a:t>
            </a:r>
            <a:r>
              <a:rPr lang="en-US" b="1" i="1" baseline="0" dirty="0"/>
              <a:t>not</a:t>
            </a:r>
            <a:r>
              <a:rPr lang="en-US" baseline="0" dirty="0"/>
              <a:t> based on OpenSLL. This library does not support TLS and is therefore not recommended if security is important. </a:t>
            </a:r>
            <a:r>
              <a:rPr lang="en-US" dirty="0">
                <a:effectLst/>
              </a:rPr>
              <a:t>To comply with US Export Control restrictions, the encryption portion of the SSL module must be purchased separately from Microchip. The library of Data Encryption Routines (SW300052) is available for a nominal fee from microchipDIRECT. </a:t>
            </a:r>
            <a:endParaRPr lang="en-US" baseline="0" dirty="0"/>
          </a:p>
          <a:p>
            <a:endParaRPr lang="en-US" dirty="0"/>
          </a:p>
          <a:p>
            <a:r>
              <a:rPr lang="en-US" dirty="0"/>
              <a:t>SSL (Secure Sockets Layer) v3.0 encrypts data using a shared key</a:t>
            </a:r>
            <a:r>
              <a:rPr lang="en-US" baseline="0" dirty="0"/>
              <a:t> between network hosts.  It </a:t>
            </a:r>
            <a:r>
              <a:rPr lang="en-US" dirty="0"/>
              <a:t>is the predecessor to TLS</a:t>
            </a:r>
            <a:r>
              <a:rPr lang="en-US" baseline="0" dirty="0"/>
              <a:t> and was first released in 1996.</a:t>
            </a:r>
            <a:r>
              <a:rPr lang="en-US" dirty="0"/>
              <a:t> </a:t>
            </a:r>
          </a:p>
          <a:p>
            <a:endParaRPr lang="en-US" dirty="0"/>
          </a:p>
          <a:p>
            <a:r>
              <a:rPr lang="en-US" dirty="0"/>
              <a:t>TLS (Transport Layer Security) is based on SSL.</a:t>
            </a:r>
            <a:r>
              <a:rPr lang="en-US" baseline="0" dirty="0"/>
              <a:t>  Makes it harder for “man-in-the-middle” (MITM) attacks.</a:t>
            </a:r>
            <a:endParaRPr lang="en-US" dirty="0"/>
          </a:p>
          <a:p>
            <a:endParaRPr lang="en-US" dirty="0"/>
          </a:p>
        </p:txBody>
      </p:sp>
      <p:sp>
        <p:nvSpPr>
          <p:cNvPr id="4" name="Slide Number Placeholder 3"/>
          <p:cNvSpPr>
            <a:spLocks noGrp="1"/>
          </p:cNvSpPr>
          <p:nvPr>
            <p:ph type="sldNum" sz="quarter" idx="10"/>
          </p:nvPr>
        </p:nvSpPr>
        <p:spPr/>
        <p:txBody>
          <a:bodyPr/>
          <a:lstStyle/>
          <a:p>
            <a:fld id="{7F31B46D-B376-4702-802B-DE26420990B8}" type="slidenum">
              <a:rPr lang="en-US" smtClean="0"/>
              <a:pPr/>
              <a:t>39</a:t>
            </a:fld>
            <a:endParaRPr lang="en-US" dirty="0"/>
          </a:p>
        </p:txBody>
      </p:sp>
    </p:spTree>
    <p:extLst>
      <p:ext uri="{BB962C8B-B14F-4D97-AF65-F5344CB8AC3E}">
        <p14:creationId xmlns:p14="http://schemas.microsoft.com/office/powerpoint/2010/main" val="556972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40</a:t>
            </a:fld>
            <a:endParaRPr lang="en-US" dirty="0"/>
          </a:p>
        </p:txBody>
      </p:sp>
    </p:spTree>
    <p:extLst>
      <p:ext uri="{BB962C8B-B14F-4D97-AF65-F5344CB8AC3E}">
        <p14:creationId xmlns:p14="http://schemas.microsoft.com/office/powerpoint/2010/main" val="3275338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transport layer uses sockets,</a:t>
            </a:r>
            <a:r>
              <a:rPr lang="en-AU" baseline="0" dirty="0"/>
              <a:t> which can either be TCP or UDP. Sockets require memory resources for storing buffers used for transmission and reception of data on the socket. Each socket used in the application requires its own buffer. The Harmony TCP/IP Stack will automatically manage memory allocation for sockets. By default, 1024 Bytes is allocated for each TCP Socket, with 512 bytes allocated to the TX Buffer and 512 bytes allocated to the TCP RX Buffer.  The buffer sizes can be configured on a global basis, or on a per socket basis. </a:t>
            </a:r>
          </a:p>
          <a:p>
            <a:endParaRPr lang="en-AU" baseline="0" dirty="0"/>
          </a:p>
          <a:p>
            <a:r>
              <a:rPr lang="en-AU" baseline="0" dirty="0"/>
              <a:t>The Harmony TCPIP stacks supports the simultaneous operation of multiple TCP and UDP sockets. The total number of sockets it limited to 10 TCP, and 10 UDP by default, but this can be increased using the Harmony Configurator tool. Ultimately the maximum number of sockets is limited to the available RAM on the host microcontroller.</a:t>
            </a:r>
          </a:p>
          <a:p>
            <a:endParaRPr lang="en-AU" baseline="0" dirty="0"/>
          </a:p>
          <a:p>
            <a:r>
              <a:rPr lang="en-AU" baseline="0" dirty="0"/>
              <a:t>Sockets are created and managed using the Harmony Application Programming Interfaces (APIs). Both server and client sockets are supported. The APIs will be detailed later on in the class.</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41</a:t>
            </a:fld>
            <a:endParaRPr lang="en-US" dirty="0"/>
          </a:p>
        </p:txBody>
      </p:sp>
    </p:spTree>
    <p:extLst>
      <p:ext uri="{BB962C8B-B14F-4D97-AF65-F5344CB8AC3E}">
        <p14:creationId xmlns:p14="http://schemas.microsoft.com/office/powerpoint/2010/main" val="858449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42</a:t>
            </a:fld>
            <a:endParaRPr lang="en-US" dirty="0"/>
          </a:p>
        </p:txBody>
      </p:sp>
    </p:spTree>
    <p:extLst>
      <p:ext uri="{BB962C8B-B14F-4D97-AF65-F5344CB8AC3E}">
        <p14:creationId xmlns:p14="http://schemas.microsoft.com/office/powerpoint/2010/main" val="653177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hlinkClick r:id="rId3" action="ppaction://hlinkfile"/>
              </a:rPr>
              <a:t>Volume IV: MPLAB Harmony Framework Reference</a:t>
            </a:r>
            <a:r>
              <a:rPr lang="en-AU" dirty="0">
                <a:effectLst/>
              </a:rPr>
              <a:t> &gt; </a:t>
            </a:r>
            <a:r>
              <a:rPr lang="en-AU" dirty="0">
                <a:effectLst/>
                <a:hlinkClick r:id="rId4" action="ppaction://hlinkfile"/>
              </a:rPr>
              <a:t>TCP/IP Stack Libraries Help</a:t>
            </a:r>
            <a:r>
              <a:rPr lang="en-AU" dirty="0">
                <a:effectLst/>
              </a:rPr>
              <a:t> &gt; </a:t>
            </a:r>
            <a:r>
              <a:rPr lang="en-AU" dirty="0">
                <a:effectLst/>
                <a:hlinkClick r:id="rId5" action="ppaction://hlinkfile"/>
              </a:rPr>
              <a:t>IPv4 Module</a:t>
            </a:r>
            <a:r>
              <a:rPr lang="en-AU" dirty="0">
                <a:effectLst/>
              </a:rPr>
              <a:t> &gt; </a:t>
            </a:r>
            <a:r>
              <a:rPr lang="en-AU" dirty="0">
                <a:effectLst/>
                <a:hlinkClick r:id="rId6" action="ppaction://hlinkfile"/>
              </a:rPr>
              <a:t>Using the Library</a:t>
            </a:r>
            <a:r>
              <a:rPr lang="en-AU" dirty="0">
                <a:effectLst/>
              </a:rPr>
              <a:t> &gt; </a:t>
            </a:r>
            <a:r>
              <a:rPr lang="en-AU" dirty="0">
                <a:effectLst/>
                <a:hlinkClick r:id="rId7" action="ppaction://hlinkfile"/>
              </a:rPr>
              <a:t>How the Library Works</a:t>
            </a:r>
            <a:endParaRPr lang="en-AU" dirty="0">
              <a:effectLst/>
            </a:endParaRPr>
          </a:p>
          <a:p>
            <a:endParaRPr lang="en-AU" dirty="0">
              <a:effectLst/>
            </a:endParaRPr>
          </a:p>
          <a:p>
            <a:r>
              <a:rPr lang="en-AU" dirty="0">
                <a:effectLst/>
              </a:rPr>
              <a:t>On the transmit side, the IP layer</a:t>
            </a:r>
            <a:r>
              <a:rPr lang="en-AU" sz="800" kern="1200" dirty="0">
                <a:solidFill>
                  <a:schemeClr val="tx1"/>
                </a:solidFill>
                <a:effectLst/>
                <a:latin typeface="Arial" charset="0"/>
                <a:ea typeface="+mn-ea"/>
                <a:cs typeface="+mn-cs"/>
              </a:rPr>
              <a:t>_</a:t>
            </a:r>
            <a:r>
              <a:rPr lang="en-AU" dirty="0">
                <a:effectLst/>
              </a:rPr>
              <a:t>is responsible for routing and forwarding the IP datagrams to the required destination host. To do that, the IP layer</a:t>
            </a:r>
            <a:r>
              <a:rPr lang="en-AU" sz="800" kern="1200" dirty="0">
                <a:solidFill>
                  <a:schemeClr val="tx1"/>
                </a:solidFill>
                <a:effectLst/>
                <a:latin typeface="Arial" charset="0"/>
                <a:ea typeface="+mn-ea"/>
                <a:cs typeface="+mn-cs"/>
              </a:rPr>
              <a:t>_</a:t>
            </a:r>
            <a:r>
              <a:rPr lang="en-AU" dirty="0">
                <a:effectLst/>
              </a:rPr>
              <a:t>has internal functionality that allows the selection of the proper network interface and destination hardware address of a packet. </a:t>
            </a:r>
          </a:p>
          <a:p>
            <a:r>
              <a:rPr lang="en-AU" dirty="0">
                <a:effectLst/>
              </a:rPr>
              <a:t>Based on the destination of a packet/datagram, the IP layer</a:t>
            </a:r>
            <a:r>
              <a:rPr lang="en-AU" sz="800" kern="1200" dirty="0">
                <a:solidFill>
                  <a:schemeClr val="tx1"/>
                </a:solidFill>
                <a:effectLst/>
                <a:latin typeface="Arial" charset="0"/>
                <a:ea typeface="+mn-ea"/>
                <a:cs typeface="+mn-cs"/>
              </a:rPr>
              <a:t>_</a:t>
            </a:r>
            <a:r>
              <a:rPr lang="en-AU" dirty="0">
                <a:effectLst/>
              </a:rPr>
              <a:t>will send the packet to either a host on the network or to a gateway if either is available. To accomplish this, the IP module works closely with the ARP layer</a:t>
            </a:r>
            <a:r>
              <a:rPr lang="en-AU" sz="800" kern="1200" dirty="0">
                <a:solidFill>
                  <a:schemeClr val="tx1"/>
                </a:solidFill>
                <a:effectLst/>
                <a:latin typeface="Arial" charset="0"/>
                <a:ea typeface="+mn-ea"/>
                <a:cs typeface="+mn-cs"/>
              </a:rPr>
              <a:t>_</a:t>
            </a:r>
            <a:r>
              <a:rPr lang="en-AU" dirty="0">
                <a:effectLst/>
              </a:rPr>
              <a:t>from which it requests the destination hardware addresses for outgoing packets. If the destination address of a packet is not known, the IP module will request an ARP probe and will wait for the ARP module reply. Whenever ARP signals that the solicited address is available, the IP module will send the packet over the network. If a time-out is reported (no such host could be found on that particular network), the packet is silently discarded. </a:t>
            </a:r>
          </a:p>
          <a:p>
            <a:r>
              <a:rPr lang="en-AU" dirty="0">
                <a:effectLst/>
              </a:rPr>
              <a:t>On the receive side, the IP module processes all the incoming IPv4 packets and performs a basic sanity check of the packet checksum and other attributes. If the packet check fails, the packet is simply discarded. Otherwise, it is dispatched for further processing to the appropriate module (UDP, TCP, ICMP, etc.). </a:t>
            </a:r>
          </a:p>
          <a:p>
            <a:r>
              <a:rPr lang="en-AU" dirty="0">
                <a:effectLst/>
              </a:rPr>
              <a:t>The IP layer</a:t>
            </a:r>
            <a:r>
              <a:rPr lang="en-AU" sz="800" kern="1200" dirty="0">
                <a:solidFill>
                  <a:schemeClr val="tx1"/>
                </a:solidFill>
                <a:effectLst/>
                <a:latin typeface="Arial" charset="0"/>
                <a:ea typeface="+mn-ea"/>
                <a:cs typeface="+mn-cs"/>
              </a:rPr>
              <a:t>_</a:t>
            </a:r>
            <a:r>
              <a:rPr lang="en-AU" dirty="0">
                <a:effectLst/>
              </a:rPr>
              <a:t>operation within the TCP/IP stack is transparent to the applications using the preferred</a:t>
            </a:r>
            <a:r>
              <a:rPr lang="en-AU" sz="800" kern="1200" dirty="0">
                <a:solidFill>
                  <a:schemeClr val="tx1"/>
                </a:solidFill>
                <a:effectLst/>
                <a:latin typeface="Arial" charset="0"/>
                <a:ea typeface="+mn-ea"/>
                <a:cs typeface="+mn-cs"/>
              </a:rPr>
              <a:t>_</a:t>
            </a:r>
            <a:r>
              <a:rPr lang="en-AU" dirty="0">
                <a:effectLst/>
              </a:rPr>
              <a:t>socket</a:t>
            </a:r>
            <a:r>
              <a:rPr lang="en-AU" sz="800" kern="1200" dirty="0">
                <a:solidFill>
                  <a:schemeClr val="tx1"/>
                </a:solidFill>
                <a:effectLst/>
                <a:latin typeface="Arial" charset="0"/>
                <a:ea typeface="+mn-ea"/>
                <a:cs typeface="+mn-cs"/>
              </a:rPr>
              <a:t>_</a:t>
            </a:r>
            <a:r>
              <a:rPr lang="en-AU" dirty="0">
                <a:effectLst/>
              </a:rPr>
              <a:t>API (MCHP UDP, TCP or BSD). This means that normally an application does not need to interface directly to the </a:t>
            </a:r>
            <a:r>
              <a:rPr lang="en-AU" dirty="0" err="1">
                <a:effectLst/>
              </a:rPr>
              <a:t>IP</a:t>
            </a:r>
            <a:r>
              <a:rPr lang="en-AU" sz="800" kern="1200" dirty="0" err="1">
                <a:solidFill>
                  <a:schemeClr val="tx1"/>
                </a:solidFill>
                <a:effectLst/>
                <a:latin typeface="Arial" charset="0"/>
                <a:ea typeface="+mn-ea"/>
                <a:cs typeface="+mn-cs"/>
              </a:rPr>
              <a:t>_</a:t>
            </a:r>
            <a:r>
              <a:rPr lang="en-AU" dirty="0" err="1">
                <a:effectLst/>
              </a:rPr>
              <a:t>layer</a:t>
            </a:r>
            <a:r>
              <a:rPr lang="en-AU" dirty="0">
                <a:effectLst/>
              </a:rPr>
              <a:t>. However, the IP module exposes an API that can be used by the application for sending IP datagrams directly, bypassing the normal higher layer</a:t>
            </a:r>
            <a:r>
              <a:rPr lang="en-AU" sz="800" kern="1200" dirty="0">
                <a:solidFill>
                  <a:schemeClr val="tx1"/>
                </a:solidFill>
                <a:effectLst/>
                <a:latin typeface="Arial" charset="0"/>
                <a:ea typeface="+mn-ea"/>
                <a:cs typeface="+mn-cs"/>
              </a:rPr>
              <a:t>_</a:t>
            </a:r>
            <a:r>
              <a:rPr lang="en-AU" dirty="0">
                <a:effectLst/>
              </a:rPr>
              <a:t>protocols (UDP, TCP). </a:t>
            </a:r>
          </a:p>
          <a:p>
            <a:endParaRPr lang="en-AU" dirty="0">
              <a:effectLst/>
            </a:endParaRPr>
          </a:p>
          <a:p>
            <a:r>
              <a:rPr lang="en-AU" dirty="0">
                <a:effectLst/>
              </a:rPr>
              <a:t>Currently, it is not possible for an application to intercept the incoming IP datagrams and interfere with the default IP processing. However, this may change in the future and support can be added for the receive side. </a:t>
            </a:r>
          </a:p>
          <a:p>
            <a:r>
              <a:rPr lang="en-AU" dirty="0">
                <a:effectLst/>
              </a:rPr>
              <a:t>For a detailed description of the IP layer</a:t>
            </a:r>
            <a:r>
              <a:rPr lang="en-AU" sz="800" kern="1200" dirty="0">
                <a:solidFill>
                  <a:schemeClr val="tx1"/>
                </a:solidFill>
                <a:effectLst/>
                <a:latin typeface="Arial" charset="0"/>
                <a:ea typeface="+mn-ea"/>
                <a:cs typeface="+mn-cs"/>
              </a:rPr>
              <a:t>_</a:t>
            </a:r>
            <a:r>
              <a:rPr lang="en-AU" dirty="0">
                <a:effectLst/>
              </a:rPr>
              <a:t>functionality, please consult RFC 791, RFC 1122, RFC 2474, etc. </a:t>
            </a:r>
          </a:p>
          <a:p>
            <a:r>
              <a:rPr lang="en-AU" dirty="0">
                <a:effectLst/>
              </a:rPr>
              <a:t>This implementation does not support packet fragmentation (neither on transmit or receive). </a:t>
            </a:r>
          </a:p>
          <a:p>
            <a:endParaRPr lang="en-AU" dirty="0">
              <a:effectLst/>
            </a:endParaRPr>
          </a:p>
          <a:p>
            <a:r>
              <a:rPr lang="en-AU" dirty="0">
                <a:effectLst/>
              </a:rPr>
              <a:t>To transmit an IP packet over the network, the application has to prepare an </a:t>
            </a:r>
            <a:r>
              <a:rPr lang="en-AU" dirty="0">
                <a:effectLst/>
                <a:hlinkClick r:id="rId8" action="ppaction://hlinkfile"/>
              </a:rPr>
              <a:t>IPV4_PACKET</a:t>
            </a:r>
            <a:r>
              <a:rPr lang="en-AU" dirty="0">
                <a:effectLst/>
              </a:rPr>
              <a:t> data structure and properly format it so that the recipients of this packet (the IP and the MAC layers) can process the packet. </a:t>
            </a:r>
          </a:p>
          <a:p>
            <a:r>
              <a:rPr lang="en-AU" dirty="0">
                <a:effectLst/>
              </a:rPr>
              <a:t>The TCP/IP Stack modules allocate the </a:t>
            </a:r>
            <a:r>
              <a:rPr lang="en-AU" dirty="0">
                <a:effectLst/>
                <a:hlinkClick r:id="rId8" action="ppaction://hlinkfile"/>
              </a:rPr>
              <a:t>IPV4_PACKET</a:t>
            </a:r>
            <a:r>
              <a:rPr lang="en-AU" dirty="0">
                <a:effectLst/>
              </a:rPr>
              <a:t> data structures dynamically using the TCP/IP Stack private heap using packet allocation functions. </a:t>
            </a:r>
          </a:p>
          <a:p>
            <a:endParaRPr lang="en-AU"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AU" dirty="0">
                <a:effectLst/>
              </a:rPr>
              <a:t>Currently, the packet and heap allocation functions are not exposed as public APIs as they are meant for stack’s private usage. This may change in the future. </a:t>
            </a:r>
          </a:p>
          <a:p>
            <a:endParaRPr lang="en-AU" dirty="0">
              <a:effectLst/>
            </a:endParaRPr>
          </a:p>
          <a:p>
            <a:r>
              <a:rPr lang="en-AU" dirty="0">
                <a:effectLst/>
              </a:rPr>
              <a:t>The </a:t>
            </a:r>
            <a:r>
              <a:rPr lang="en-AU" dirty="0">
                <a:effectLst/>
                <a:hlinkClick r:id="rId8" action="ppaction://hlinkfile"/>
              </a:rPr>
              <a:t>IPV4_PACKET</a:t>
            </a:r>
            <a:r>
              <a:rPr lang="en-AU" dirty="0">
                <a:effectLst/>
              </a:rPr>
              <a:t> packet can be allocated statically by the application. </a:t>
            </a:r>
          </a:p>
          <a:p>
            <a:r>
              <a:rPr lang="en-AU" dirty="0">
                <a:effectLst/>
              </a:rPr>
              <a:t>When the </a:t>
            </a:r>
            <a:r>
              <a:rPr lang="en-AU" dirty="0">
                <a:effectLst/>
                <a:hlinkClick r:id="rId8" action="ppaction://hlinkfile"/>
              </a:rPr>
              <a:t>IPV4_PACKET</a:t>
            </a:r>
            <a:r>
              <a:rPr lang="en-AU" dirty="0">
                <a:effectLst/>
              </a:rPr>
              <a:t> is constructed an important thing to remember is to fill in the appropriate packet acknowledge function. Once the MAC layer/driver is done with processing the packet (successfully or not) it will call the </a:t>
            </a:r>
            <a:r>
              <a:rPr lang="en-AU" dirty="0">
                <a:effectLst/>
                <a:hlinkClick r:id="rId8" action="ppaction://hlinkfile"/>
              </a:rPr>
              <a:t>IPV4_PACKET</a:t>
            </a:r>
            <a:r>
              <a:rPr lang="en-AU" dirty="0">
                <a:effectLst/>
              </a:rPr>
              <a:t> acknowledge function, indicating that the packet is now available (and could be freed or reused). </a:t>
            </a:r>
          </a:p>
          <a:p>
            <a:r>
              <a:rPr lang="en-AU" dirty="0">
                <a:effectLst/>
              </a:rPr>
              <a:t>The next step is to fill in the packet source and destination addresses, as well as the outgoing interface (please keep in mind that the TCP/IP stack supports multiple network interfaces). </a:t>
            </a:r>
          </a:p>
          <a:p>
            <a:r>
              <a:rPr lang="en-AU" dirty="0">
                <a:effectLst/>
              </a:rPr>
              <a:t>This could be done with a call to </a:t>
            </a:r>
            <a:r>
              <a:rPr lang="en-AU" dirty="0">
                <a:effectLst/>
                <a:hlinkClick r:id="rId9" action="ppaction://hlinkfile"/>
              </a:rPr>
              <a:t>TCPIP_IPV4_SelectSourceInterface</a:t>
            </a:r>
            <a:r>
              <a:rPr lang="en-AU" dirty="0">
                <a:effectLst/>
              </a:rPr>
              <a:t> or the application can select all these addresses manually. </a:t>
            </a:r>
          </a:p>
          <a:p>
            <a:r>
              <a:rPr lang="en-AU" dirty="0">
                <a:effectLst/>
              </a:rPr>
              <a:t>All that’s left before handing the packet is to call </a:t>
            </a:r>
            <a:r>
              <a:rPr lang="en-AU" dirty="0">
                <a:effectLst/>
                <a:hlinkClick r:id="rId10" action="ppaction://hlinkfile"/>
              </a:rPr>
              <a:t>TCPIP_IPV4_PacketFormatTx</a:t>
            </a:r>
            <a:r>
              <a:rPr lang="en-AU" dirty="0">
                <a:effectLst/>
              </a:rPr>
              <a:t>. This call fills in the supplied packet with the IP header structure and updates the IP checksum. Please note that this function expects a properly formatted packet, with the source and destination addresses filled in. </a:t>
            </a:r>
          </a:p>
          <a:p>
            <a:r>
              <a:rPr lang="en-AU" dirty="0">
                <a:effectLst/>
              </a:rPr>
              <a:t>After this, the application can call </a:t>
            </a:r>
            <a:r>
              <a:rPr lang="en-AU" dirty="0">
                <a:effectLst/>
                <a:hlinkClick r:id="rId11" action="ppaction://hlinkfile"/>
              </a:rPr>
              <a:t>TCPIP_IPV4_PacketTransmit</a:t>
            </a:r>
            <a:r>
              <a:rPr lang="en-AU" dirty="0">
                <a:effectLst/>
              </a:rPr>
              <a:t>. This function does some basic packet checks and expects that the packet has a valid network interface selected otherwise the call will fail. </a:t>
            </a:r>
          </a:p>
          <a:p>
            <a:r>
              <a:rPr lang="en-AU" dirty="0">
                <a:effectLst/>
              </a:rPr>
              <a:t>After further formatting (with the MAC required headers), the IP layer</a:t>
            </a:r>
            <a:r>
              <a:rPr lang="en-AU" sz="800" kern="1200" dirty="0">
                <a:solidFill>
                  <a:schemeClr val="tx1"/>
                </a:solidFill>
                <a:effectLst/>
                <a:latin typeface="Arial" charset="0"/>
                <a:ea typeface="+mn-ea"/>
                <a:cs typeface="+mn-cs"/>
              </a:rPr>
              <a:t>_</a:t>
            </a:r>
            <a:r>
              <a:rPr lang="en-AU" dirty="0">
                <a:effectLst/>
              </a:rPr>
              <a:t>will try to send the packet over the network. If the destination hardware address is known (the ARP resolve call succeeds) the packet is handed over to the MAC. Otherwise, the IP will insert the packet into a queue, waiting for the ARP resolution. When ARP signals that the request is done (either success or timeout) the IP layer</a:t>
            </a:r>
            <a:r>
              <a:rPr lang="en-AU" sz="800" kern="1200" dirty="0">
                <a:solidFill>
                  <a:schemeClr val="tx1"/>
                </a:solidFill>
                <a:effectLst/>
                <a:latin typeface="Arial" charset="0"/>
                <a:ea typeface="+mn-ea"/>
                <a:cs typeface="+mn-cs"/>
              </a:rPr>
              <a:t>_</a:t>
            </a:r>
            <a:r>
              <a:rPr lang="en-AU" dirty="0">
                <a:effectLst/>
              </a:rPr>
              <a:t>intercepts the signal and removes the packet from the wait queue: either hands it over to the MAC for transmission or it discards it if the ARP resolution failed. </a:t>
            </a:r>
          </a:p>
          <a:p>
            <a:r>
              <a:rPr lang="en-AU" dirty="0">
                <a:effectLst/>
              </a:rPr>
              <a:t>The MAC layer/driver in its turn can transmit it immediately, queue the packet for transmission or discard it (if, for example the network link is down). Regardless, once the packet is processed, the packet acknowledge function is called with an updated acknowledge result. This informs the owner of the packet about the result of the operation and also that the packet is no longer in traffic. </a:t>
            </a:r>
          </a:p>
          <a:p>
            <a:endParaRPr lang="en-AU"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AU" dirty="0">
                <a:effectLst/>
              </a:rPr>
              <a:t>Transmission of chained packets is not supported. Each packet has to be transmitted individually. </a:t>
            </a:r>
          </a:p>
          <a:p>
            <a:endParaRPr lang="en-AU" dirty="0">
              <a:effectLst/>
            </a:endParaRPr>
          </a:p>
          <a:p>
            <a:endParaRPr lang="en-AU" dirty="0">
              <a:effectLst/>
            </a:endParaRPr>
          </a:p>
          <a:p>
            <a:endParaRPr lang="en-AU" dirty="0">
              <a:effectLst/>
            </a:endParaRPr>
          </a:p>
          <a:p>
            <a:endParaRPr lang="en-AU" dirty="0">
              <a:effectLst/>
            </a:endParaRPr>
          </a:p>
          <a:p>
            <a:endParaRPr lang="en-AU" dirty="0">
              <a:effectLst/>
            </a:endParaRP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43</a:t>
            </a:fld>
            <a:endParaRPr lang="en-US" dirty="0"/>
          </a:p>
        </p:txBody>
      </p:sp>
    </p:spTree>
    <p:extLst>
      <p:ext uri="{BB962C8B-B14F-4D97-AF65-F5344CB8AC3E}">
        <p14:creationId xmlns:p14="http://schemas.microsoft.com/office/powerpoint/2010/main" val="1794754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45</a:t>
            </a:fld>
            <a:endParaRPr lang="en-US" dirty="0"/>
          </a:p>
        </p:txBody>
      </p:sp>
    </p:spTree>
    <p:extLst>
      <p:ext uri="{BB962C8B-B14F-4D97-AF65-F5344CB8AC3E}">
        <p14:creationId xmlns:p14="http://schemas.microsoft.com/office/powerpoint/2010/main" val="2405591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AU" dirty="0"/>
              <a:t>Embedded Ethernet WiFi TCPIP Requirements</a:t>
            </a:r>
          </a:p>
          <a:p>
            <a:endParaRPr lang="en-AU" dirty="0"/>
          </a:p>
          <a:p>
            <a:r>
              <a:rPr lang="en-AU" dirty="0"/>
              <a:t>Hardware Interface to Network</a:t>
            </a:r>
          </a:p>
          <a:p>
            <a:r>
              <a:rPr lang="en-AU" dirty="0"/>
              <a:t>Microcontroller running TCP/IP Protocol Stack</a:t>
            </a:r>
          </a:p>
          <a:p>
            <a:endParaRPr lang="en-AU" dirty="0"/>
          </a:p>
          <a:p>
            <a:endParaRPr lang="en-AU" dirty="0"/>
          </a:p>
          <a:p>
            <a:endParaRPr lang="en-AU" dirty="0"/>
          </a:p>
          <a:p>
            <a:r>
              <a:rPr lang="en-AU" dirty="0"/>
              <a:t>The</a:t>
            </a:r>
            <a:r>
              <a:rPr lang="en-AU" baseline="0" dirty="0"/>
              <a:t> Harmony TCPIP Stack supports both wired ethernet and wireless wifi networking. There are 3 primary hardware architectures that can be used to get the PIC32 onto a ethernet or wifi network.</a:t>
            </a:r>
          </a:p>
          <a:p>
            <a:endParaRPr lang="en-AU" baseline="0" dirty="0"/>
          </a:p>
          <a:p>
            <a:pPr marL="228600" indent="-228600">
              <a:buAutoNum type="arabicPeriod"/>
            </a:pPr>
            <a:r>
              <a:rPr lang="en-AU" baseline="0" dirty="0"/>
              <a:t>Some PIC32 MX and MZ devices contain an integrated Ethernet Media Access Controller (MAC), which interfaces to a an external Physical Layer Transceiver (or PHY).  This architecture offers the highest throughput. The MAC normally links to the PHY via an external RMII or MII interface. Microchip has a range of external PHY devices such as the LAN9500A.</a:t>
            </a:r>
          </a:p>
          <a:p>
            <a:pPr marL="228600" indent="-228600">
              <a:buAutoNum type="arabicPeriod"/>
            </a:pPr>
            <a:endParaRPr lang="en-AU" baseline="0" dirty="0"/>
          </a:p>
          <a:p>
            <a:pPr marL="228600" indent="-228600">
              <a:buAutoNum type="arabicPeriod"/>
            </a:pPr>
            <a:r>
              <a:rPr lang="en-AU" baseline="0" dirty="0"/>
              <a:t>For PIC32s without a MAC, an external Ethernet controller such as the Microchip ENC424J600 can be used, which provides MAC and PHY functions. Harmony presently supports an SPI interface between the PIC and ENC controller. This solution is typically more expensive than option 1, and has a slower throughput.</a:t>
            </a:r>
          </a:p>
          <a:p>
            <a:pPr marL="228600" indent="-228600">
              <a:buAutoNum type="arabicPeriod"/>
            </a:pPr>
            <a:endParaRPr lang="en-AU" baseline="0" dirty="0"/>
          </a:p>
          <a:p>
            <a:pPr marL="228600" indent="-228600">
              <a:buAutoNum type="arabicPeriod"/>
            </a:pPr>
            <a:r>
              <a:rPr lang="en-AU" baseline="0" dirty="0"/>
              <a:t>For wireless applications, the PIC32 is interfaced into the Microchip MRF24WG or WN WiFi Modules. The WiFi module provides the MAC and PHY Functions. The WiFi module is interfaced using SPI.</a:t>
            </a:r>
          </a:p>
          <a:p>
            <a:pPr marL="228600" indent="-228600">
              <a:buAutoNum type="arabicPeriod"/>
            </a:pPr>
            <a:endParaRPr lang="en-AU" baseline="0" dirty="0"/>
          </a:p>
          <a:p>
            <a:pPr marL="228600" indent="-228600">
              <a:buAutoNum type="arabicPeriod"/>
            </a:pPr>
            <a:r>
              <a:rPr lang="en-AU" baseline="0" dirty="0"/>
              <a:t>A forth option is where PIC32 is interfaced into the RN family of WiFi modules. The RN WiFi module already contains a TCP/IP Stack,  hence the Harmony TCPIP Stack would not be used in this architecture.</a:t>
            </a:r>
          </a:p>
          <a:p>
            <a:pPr marL="228600" indent="-228600">
              <a:buAutoNum type="arabicPeriod"/>
            </a:pPr>
            <a:endParaRPr lang="en-AU" baseline="0" dirty="0"/>
          </a:p>
          <a:p>
            <a:pPr marL="228600" indent="-228600">
              <a:buAutoNum type="arabicPeriod"/>
            </a:pPr>
            <a:r>
              <a:rPr lang="en-AU" baseline="0" dirty="0"/>
              <a:t>The Harmony TCPIP Stack provides a full TCPIP Protocol Suite, including the Application Layer, Transport Layer, IP Layer, and the necessary drivers to interface the stack into MAC+PHY offersing.</a:t>
            </a:r>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47</a:t>
            </a:fld>
            <a:endParaRPr lang="en-US" dirty="0"/>
          </a:p>
        </p:txBody>
      </p:sp>
    </p:spTree>
    <p:extLst>
      <p:ext uri="{BB962C8B-B14F-4D97-AF65-F5344CB8AC3E}">
        <p14:creationId xmlns:p14="http://schemas.microsoft.com/office/powerpoint/2010/main" val="1254826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From the software point of view the MAC driver exposes an API that’s focused on efficient data transfer routines. Control of the driver and access to the transferred data is given by using regular driver client access functions. </a:t>
            </a:r>
          </a:p>
          <a:p>
            <a:r>
              <a:rPr lang="en-AU" dirty="0">
                <a:effectLst/>
              </a:rPr>
              <a:t>Please note that the MAC model described here corresponds to a virtual MAC driver that the TCP/IP stack uses. All the implementations of the physical MAC drivers (Ethernet, Wi-Fi, etc.) must adhere and implement this API required by the virtual MAC API. This is how the TCP/IP stack achieves virtualization of the operation over multiple network interfaces. The TCP/IP stack makes no assumption about the specifics of an actual implementation and behaves all MACs to behave identically</a:t>
            </a: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48</a:t>
            </a:fld>
            <a:endParaRPr lang="en-US" dirty="0"/>
          </a:p>
        </p:txBody>
      </p:sp>
    </p:spTree>
    <p:extLst>
      <p:ext uri="{BB962C8B-B14F-4D97-AF65-F5344CB8AC3E}">
        <p14:creationId xmlns:p14="http://schemas.microsoft.com/office/powerpoint/2010/main" val="2529866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50</a:t>
            </a:fld>
            <a:endParaRPr lang="en-US" dirty="0"/>
          </a:p>
        </p:txBody>
      </p:sp>
    </p:spTree>
    <p:extLst>
      <p:ext uri="{BB962C8B-B14F-4D97-AF65-F5344CB8AC3E}">
        <p14:creationId xmlns:p14="http://schemas.microsoft.com/office/powerpoint/2010/main" val="2750905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1" name="Rectangle 7"/>
          <p:cNvSpPr>
            <a:spLocks noGrp="1" noChangeArrowheads="1"/>
          </p:cNvSpPr>
          <p:nvPr>
            <p:ph type="sldNum" sz="quarter" idx="5"/>
          </p:nvPr>
        </p:nvSpPr>
        <p:spPr>
          <a:noFill/>
        </p:spPr>
        <p:txBody>
          <a:bodyPr/>
          <a:lstStyle/>
          <a:p>
            <a:fld id="{05CC43D0-3E34-4A42-94B3-6C1BA03D1F59}" type="slidenum">
              <a:rPr lang="en-US" smtClean="0">
                <a:cs typeface="Arial" charset="0"/>
              </a:rPr>
              <a:pPr/>
              <a:t>52</a:t>
            </a:fld>
            <a:endParaRPr lang="en-US" dirty="0">
              <a:cs typeface="Arial" charset="0"/>
            </a:endParaRPr>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a:noFill/>
          <a:ln/>
        </p:spPr>
        <p:txBody>
          <a:bodyPr/>
          <a:lstStyle/>
          <a:p>
            <a:r>
              <a:rPr lang="en-US" sz="800" b="0" i="0" u="none" strike="noStrike" kern="1200" baseline="0" dirty="0">
                <a:solidFill>
                  <a:schemeClr val="tx1"/>
                </a:solidFill>
                <a:latin typeface="Arial" charset="0"/>
                <a:ea typeface="+mn-ea"/>
                <a:cs typeface="+mn-cs"/>
              </a:rPr>
              <a:t>The MPLAB Harmony TCP/IP Stack is designed as a part of a system running other applications, middleware, etc. Therefore, it</a:t>
            </a:r>
          </a:p>
          <a:p>
            <a:r>
              <a:rPr lang="en-US" sz="800" b="0" i="0" u="none" strike="noStrike" kern="1200" baseline="0" dirty="0">
                <a:solidFill>
                  <a:schemeClr val="tx1"/>
                </a:solidFill>
                <a:latin typeface="Arial" charset="0"/>
                <a:ea typeface="+mn-ea"/>
                <a:cs typeface="+mn-cs"/>
              </a:rPr>
              <a:t>makes use of the system services that are available to other modules in the system or to the application, such as:</a:t>
            </a:r>
          </a:p>
          <a:p>
            <a:r>
              <a:rPr lang="en-US" sz="800" b="0" i="0" u="none" strike="noStrike" kern="1200" baseline="0" dirty="0">
                <a:solidFill>
                  <a:schemeClr val="tx1"/>
                </a:solidFill>
                <a:latin typeface="Arial" charset="0"/>
                <a:ea typeface="+mn-ea"/>
                <a:cs typeface="+mn-cs"/>
              </a:rPr>
              <a:t>• File system</a:t>
            </a:r>
          </a:p>
          <a:p>
            <a:r>
              <a:rPr lang="en-US" sz="800" b="0" i="0" u="none" strike="noStrike" kern="1200" baseline="0" dirty="0">
                <a:solidFill>
                  <a:schemeClr val="tx1"/>
                </a:solidFill>
                <a:latin typeface="Arial" charset="0"/>
                <a:ea typeface="+mn-ea"/>
                <a:cs typeface="+mn-cs"/>
              </a:rPr>
              <a:t>• System interrupts</a:t>
            </a:r>
          </a:p>
          <a:p>
            <a:r>
              <a:rPr lang="en-US" sz="800" b="0" i="0" u="none" strike="noStrike" kern="1200" baseline="0" dirty="0">
                <a:solidFill>
                  <a:schemeClr val="tx1"/>
                </a:solidFill>
                <a:latin typeface="Arial" charset="0"/>
                <a:ea typeface="+mn-ea"/>
                <a:cs typeface="+mn-cs"/>
              </a:rPr>
              <a:t>• System driver services</a:t>
            </a:r>
          </a:p>
          <a:p>
            <a:r>
              <a:rPr lang="en-US" sz="800" b="0" i="0" u="none" strike="noStrike" kern="1200" baseline="0" dirty="0">
                <a:solidFill>
                  <a:schemeClr val="tx1"/>
                </a:solidFill>
                <a:latin typeface="Arial" charset="0"/>
                <a:ea typeface="+mn-ea"/>
                <a:cs typeface="+mn-cs"/>
              </a:rPr>
              <a:t>• System timers</a:t>
            </a:r>
          </a:p>
          <a:p>
            <a:r>
              <a:rPr lang="en-US" sz="800" b="0" i="0" u="none" strike="noStrike" kern="1200" baseline="0" dirty="0">
                <a:solidFill>
                  <a:schemeClr val="tx1"/>
                </a:solidFill>
                <a:latin typeface="Arial" charset="0"/>
                <a:ea typeface="+mn-ea"/>
                <a:cs typeface="+mn-cs"/>
              </a:rPr>
              <a:t>• System device drivers</a:t>
            </a:r>
          </a:p>
          <a:p>
            <a:r>
              <a:rPr lang="en-US" sz="800" b="0" i="0" u="none" strike="noStrike" kern="1200" baseline="0" dirty="0">
                <a:solidFill>
                  <a:schemeClr val="tx1"/>
                </a:solidFill>
                <a:latin typeface="Arial" charset="0"/>
                <a:ea typeface="+mn-ea"/>
                <a:cs typeface="+mn-cs"/>
              </a:rPr>
              <a:t>• System command processor</a:t>
            </a:r>
          </a:p>
          <a:p>
            <a:r>
              <a:rPr lang="en-US" sz="800" b="0" i="0" u="none" strike="noStrike" kern="1200" baseline="0" dirty="0">
                <a:solidFill>
                  <a:schemeClr val="tx1"/>
                </a:solidFill>
                <a:latin typeface="Arial" charset="0"/>
                <a:ea typeface="+mn-ea"/>
                <a:cs typeface="+mn-cs"/>
              </a:rPr>
              <a:t>• System console</a:t>
            </a:r>
          </a:p>
          <a:p>
            <a:r>
              <a:rPr lang="en-US" dirty="0"/>
              <a:t>• System debug services</a:t>
            </a:r>
          </a:p>
          <a:p>
            <a:r>
              <a:rPr lang="en-US" dirty="0"/>
              <a:t>Refer to the ./framework/tcpip/src/system folder for the header files that expose the system wide available API.</a:t>
            </a:r>
          </a:p>
        </p:txBody>
      </p:sp>
    </p:spTree>
    <p:extLst>
      <p:ext uri="{BB962C8B-B14F-4D97-AF65-F5344CB8AC3E}">
        <p14:creationId xmlns:p14="http://schemas.microsoft.com/office/powerpoint/2010/main" val="4148865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eaLnBrk="1" hangingPunct="1"/>
            <a:r>
              <a:rPr lang="en-US" sz="1000" dirty="0"/>
              <a:t>Script:</a:t>
            </a:r>
          </a:p>
          <a:p>
            <a:pPr eaLnBrk="1" hangingPunct="1"/>
            <a:r>
              <a:rPr lang="en-US" sz="1000" dirty="0"/>
              <a:t>We need to provide this basic information needed by TCP/IP in a standard format the network can understand.  This format is provided by its 5 layer software model.</a:t>
            </a:r>
          </a:p>
          <a:p>
            <a:pPr defTabSz="948507" eaLnBrk="1" hangingPunct="1">
              <a:defRPr/>
            </a:pPr>
            <a:r>
              <a:rPr lang="en-US" sz="1000" dirty="0"/>
              <a:t>&lt;click&gt;</a:t>
            </a:r>
          </a:p>
          <a:p>
            <a:pPr defTabSz="948507" eaLnBrk="1" hangingPunct="1">
              <a:defRPr/>
            </a:pPr>
            <a:r>
              <a:rPr lang="en-US" sz="1000" dirty="0"/>
              <a:t>Each layer provides TCP/IP with the basic information it needs to move our data across the network.  These layers group functions according to the task that needs to be performed.  Every function in this model is targeted to help a specific layer perform its job.</a:t>
            </a:r>
          </a:p>
          <a:p>
            <a:pPr defTabSz="948507" eaLnBrk="1" hangingPunct="1">
              <a:defRPr/>
            </a:pPr>
            <a:r>
              <a:rPr lang="en-US" sz="1000" dirty="0"/>
              <a:t>&lt;click&gt;</a:t>
            </a:r>
          </a:p>
          <a:p>
            <a:pPr defTabSz="948507" eaLnBrk="1" hangingPunct="1">
              <a:defRPr/>
            </a:pPr>
            <a:r>
              <a:rPr lang="en-US" sz="1000" dirty="0"/>
              <a:t>Each layer only communicates with adjacent layers.  Software running in a higher layer does not have to know about or perform tasks delegated to lower layer functions and vise versa.  For example, the software you write for your application</a:t>
            </a:r>
          </a:p>
          <a:p>
            <a:pPr defTabSz="948507">
              <a:defRPr/>
            </a:pPr>
            <a:r>
              <a:rPr lang="en-US" sz="1000" dirty="0"/>
              <a:t>&lt;click&gt;</a:t>
            </a:r>
          </a:p>
          <a:p>
            <a:pPr defTabSz="948507">
              <a:defRPr/>
            </a:pPr>
            <a:r>
              <a:rPr lang="en-US" sz="1000" dirty="0"/>
              <a:t> only needs to know how to request a connection with a remote host using the transport layer.</a:t>
            </a:r>
          </a:p>
          <a:p>
            <a:pPr defTabSz="948507">
              <a:defRPr/>
            </a:pPr>
            <a:r>
              <a:rPr lang="en-US" sz="1000" dirty="0"/>
              <a:t>&lt;click&gt;</a:t>
            </a:r>
          </a:p>
          <a:p>
            <a:pPr defTabSz="948507">
              <a:defRPr/>
            </a:pPr>
            <a:r>
              <a:rPr lang="en-US" sz="1000" dirty="0"/>
              <a:t>It doesn’t need to know how bits are encoded before transmission.  That’s the Physical layer’s job.</a:t>
            </a:r>
          </a:p>
          <a:p>
            <a:pPr defTabSz="948507">
              <a:defRPr/>
            </a:pPr>
            <a:endParaRPr lang="en-US" sz="1000" dirty="0"/>
          </a:p>
          <a:p>
            <a:pPr defTabSz="948507">
              <a:defRPr/>
            </a:pPr>
            <a:endParaRPr lang="en-US" sz="1000" dirty="0"/>
          </a:p>
          <a:p>
            <a:pPr eaLnBrk="1" hangingPunct="1"/>
            <a:r>
              <a:rPr lang="en-US" sz="1000" dirty="0"/>
              <a:t>Other slide info:</a:t>
            </a:r>
          </a:p>
          <a:p>
            <a:pPr defTabSz="948507" eaLnBrk="1" hangingPunct="1">
              <a:defRPr/>
            </a:pPr>
            <a:r>
              <a:rPr lang="en-US" sz="1000" dirty="0"/>
              <a:t>You have probably all heard of the 7 layer OSI model.  TCP/IP simplifies this model to 5 layers.  OSI stands for Open Systems Interconnect which is a standard communication systems model.  The top 4 layers of the 7 layer OSI model have been condensed into the top two TCP/IP layers.</a:t>
            </a:r>
          </a:p>
          <a:p>
            <a:pPr eaLnBrk="1" hangingPunct="1"/>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8</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Show a diagram on</a:t>
            </a:r>
            <a:r>
              <a:rPr lang="en-AU" baseline="0" dirty="0"/>
              <a:t> which services are interfaced into the Harmony TCPIP Console</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53</a:t>
            </a:fld>
            <a:endParaRPr lang="en-US" dirty="0"/>
          </a:p>
        </p:txBody>
      </p:sp>
    </p:spTree>
    <p:extLst>
      <p:ext uri="{BB962C8B-B14F-4D97-AF65-F5344CB8AC3E}">
        <p14:creationId xmlns:p14="http://schemas.microsoft.com/office/powerpoint/2010/main" val="16421965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54</a:t>
            </a:fld>
            <a:endParaRPr lang="en-US" dirty="0"/>
          </a:p>
        </p:txBody>
      </p:sp>
    </p:spTree>
    <p:extLst>
      <p:ext uri="{BB962C8B-B14F-4D97-AF65-F5344CB8AC3E}">
        <p14:creationId xmlns:p14="http://schemas.microsoft.com/office/powerpoint/2010/main" val="4024124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MPLAB Harmony 3 natively supports applications ranging from basic device-configuration and peripheral-library based projects, to complex middleware and RTOS-based applications in order to help the developer scale projects up or down in complexity and capability without requiring extensive rewriting of existing code that is common in an embedded environment.</a:t>
            </a:r>
          </a:p>
          <a:p>
            <a:endParaRPr lang="en-GB" dirty="0"/>
          </a:p>
        </p:txBody>
      </p:sp>
      <p:sp>
        <p:nvSpPr>
          <p:cNvPr id="4" name="Slide Number Placeholder 3"/>
          <p:cNvSpPr>
            <a:spLocks noGrp="1"/>
          </p:cNvSpPr>
          <p:nvPr>
            <p:ph type="sldNum" sz="quarter" idx="5"/>
          </p:nvPr>
        </p:nvSpPr>
        <p:spPr/>
        <p:txBody>
          <a:bodyPr/>
          <a:lstStyle/>
          <a:p>
            <a:fld id="{F97820B9-D5B9-4B9A-B3AE-285FB358A4CF}" type="slidenum">
              <a:rPr lang="en-US" altLang="en-US" smtClean="0"/>
              <a:pPr/>
              <a:t>55</a:t>
            </a:fld>
            <a:endParaRPr lang="en-US" altLang="en-US"/>
          </a:p>
        </p:txBody>
      </p:sp>
    </p:spTree>
    <p:extLst>
      <p:ext uri="{BB962C8B-B14F-4D97-AF65-F5344CB8AC3E}">
        <p14:creationId xmlns:p14="http://schemas.microsoft.com/office/powerpoint/2010/main" val="2421186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1000" dirty="0"/>
              <a:t>Script:</a:t>
            </a:r>
          </a:p>
          <a:p>
            <a:pPr defTabSz="948507">
              <a:defRPr/>
            </a:pPr>
            <a:r>
              <a:rPr lang="en-US" sz="1000" dirty="0"/>
              <a:t>Before we discuss each layer, let’s briefly summarize what each layer does.</a:t>
            </a:r>
          </a:p>
          <a:p>
            <a:pPr defTabSz="948507">
              <a:defRPr/>
            </a:pPr>
            <a:r>
              <a:rPr lang="en-US" sz="1000" dirty="0"/>
              <a:t>&lt;click&gt;</a:t>
            </a:r>
          </a:p>
          <a:p>
            <a:pPr defTabSz="948507">
              <a:defRPr/>
            </a:pPr>
            <a:r>
              <a:rPr lang="en-US" sz="1000" dirty="0"/>
              <a:t>As you might have guessed, the application layer is where applications requiring network communications live.  Examples of these applications include email clients and web browsers.  These applications use the transport layer to send requests to connect to remote hosts.</a:t>
            </a:r>
          </a:p>
          <a:p>
            <a:r>
              <a:rPr lang="en-US" sz="1000" dirty="0"/>
              <a:t>&lt;click&gt;</a:t>
            </a:r>
          </a:p>
          <a:p>
            <a:pPr defTabSz="948507">
              <a:defRPr/>
            </a:pPr>
            <a:r>
              <a:rPr lang="en-US" sz="1000" dirty="0"/>
              <a:t>The Transport layer establishes the connection between applications running on different hosts.  It uses TCP for reliable connections and UDP for fast connections.  It keeps track of the processes running in the applications above it by assigning port numbers to them and uses the Network layer to access the TCP/IP network.</a:t>
            </a:r>
          </a:p>
          <a:p>
            <a:r>
              <a:rPr lang="en-US" sz="1000" dirty="0"/>
              <a:t>&lt;click&gt;</a:t>
            </a:r>
          </a:p>
          <a:p>
            <a:pPr defTabSz="948507">
              <a:defRPr/>
            </a:pPr>
            <a:r>
              <a:rPr lang="en-US" sz="1000" dirty="0"/>
              <a:t>The Network layer is responsible for creating the packets that move across the network.  It uses IP addresses to identify the packet’s source and destination.</a:t>
            </a:r>
          </a:p>
          <a:p>
            <a:pPr defTabSz="948507">
              <a:defRPr/>
            </a:pPr>
            <a:r>
              <a:rPr lang="en-US" sz="1000" dirty="0"/>
              <a:t>&lt;click&gt;</a:t>
            </a:r>
          </a:p>
          <a:p>
            <a:pPr defTabSz="948507">
              <a:defRPr/>
            </a:pPr>
            <a:r>
              <a:rPr lang="en-US" sz="1000" dirty="0"/>
              <a:t>The Data Link layer is responsible for creating the frames that move across the network.  These frames encapsulate the packets and use MAC addresses to identify the source and destination.</a:t>
            </a:r>
          </a:p>
          <a:p>
            <a:pPr defTabSz="948507">
              <a:defRPr/>
            </a:pPr>
            <a:r>
              <a:rPr lang="en-US" sz="1000" dirty="0"/>
              <a:t>&lt;click&gt;</a:t>
            </a:r>
          </a:p>
          <a:p>
            <a:pPr defTabSz="948507">
              <a:defRPr/>
            </a:pPr>
            <a:r>
              <a:rPr lang="en-US" sz="1000" dirty="0"/>
              <a:t>The Physical layer encodes and decodes the bits found in a frame and includes the transceiver that drives and receives the signals on the network.</a:t>
            </a:r>
          </a:p>
          <a:p>
            <a:pPr defTabSz="948507">
              <a:defRPr/>
            </a:pPr>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defTabSz="948507">
              <a:defRPr/>
            </a:pPr>
            <a:r>
              <a:rPr lang="en-US" dirty="0"/>
              <a:t>Script:</a:t>
            </a:r>
          </a:p>
          <a:p>
            <a:r>
              <a:rPr lang="en-US" dirty="0"/>
              <a:t>The top layer or layer 5 is called the Application layer.  This is where most TCP/IP applications live.</a:t>
            </a:r>
          </a:p>
          <a:p>
            <a:pPr defTabSz="948507">
              <a:defRPr/>
            </a:pPr>
            <a:r>
              <a:rPr lang="en-US" dirty="0"/>
              <a:t>&lt;click&gt;</a:t>
            </a:r>
          </a:p>
          <a:p>
            <a:r>
              <a:rPr lang="en-US" dirty="0"/>
              <a:t>The software you generate for your end application will typically interact with some of these applications.  The most commonly used TCP/IP application</a:t>
            </a:r>
          </a:p>
          <a:p>
            <a:r>
              <a:rPr lang="en-US" dirty="0"/>
              <a:t>&lt;click&gt;</a:t>
            </a:r>
          </a:p>
          <a:p>
            <a:r>
              <a:rPr lang="en-US" dirty="0"/>
              <a:t>is HTTP which is used for surfing the internet.  We will discuss what each of these applications do later in this training.</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4 is the Transport layer.</a:t>
            </a:r>
          </a:p>
          <a:p>
            <a:r>
              <a:rPr lang="en-US" dirty="0"/>
              <a:t>&lt;click&gt;</a:t>
            </a:r>
          </a:p>
          <a:p>
            <a:r>
              <a:rPr lang="en-US" dirty="0"/>
              <a:t>The transport layer creates virtual TCP or UDP connections between network hosts.  TCP stands for Transfer Control Protocol and UDP stands for User Datagram Protocol.</a:t>
            </a:r>
          </a:p>
          <a:p>
            <a:r>
              <a:rPr lang="en-US" dirty="0"/>
              <a:t>&lt;click&gt;</a:t>
            </a:r>
          </a:p>
          <a:p>
            <a:r>
              <a:rPr lang="en-US" dirty="0"/>
              <a:t>This layer sends and receives data to and from the applications running on its host.</a:t>
            </a:r>
          </a:p>
          <a:p>
            <a:r>
              <a:rPr lang="en-US" dirty="0"/>
              <a:t>&lt;click&gt;</a:t>
            </a:r>
          </a:p>
          <a:p>
            <a:r>
              <a:rPr lang="en-US" dirty="0"/>
              <a:t>The Transport layer will assign port numbers to the processes running in applications on the host, and will add a TCP or UDP header to the messages received from the applications detailing the source and destination port numbers.  </a:t>
            </a:r>
          </a:p>
          <a:p>
            <a:endParaRPr lang="en-US" dirty="0"/>
          </a:p>
          <a:p>
            <a:r>
              <a:rPr lang="en-US" dirty="0"/>
              <a:t>Note that some of the applications, specifically Telnet, SMTP and HTTP require TCP as the transport protocol while the others use UDP.  Let’s find out why an application would choose to use one vs the other.</a:t>
            </a:r>
          </a:p>
          <a:p>
            <a:endParaRPr lang="en-US"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pPr defTabSz="948507">
              <a:defRPr/>
            </a:pPr>
            <a:r>
              <a:rPr lang="en-US" dirty="0"/>
              <a:t>Some applications require reliable ordered delivery of packets.  The TCP protocol provides this capability.  It uses error detection, retransmissions and acknowledgements.  This protocol cares about your data.</a:t>
            </a:r>
          </a:p>
          <a:p>
            <a:r>
              <a:rPr lang="en-US" dirty="0"/>
              <a:t>Other applications don’t care if every packet is received.  These applications can take advantage UDP’s lower overhead to enable faster transmissions.</a:t>
            </a:r>
          </a:p>
          <a:p>
            <a:r>
              <a:rPr lang="en-US" dirty="0"/>
              <a:t>&lt;click&gt;</a:t>
            </a:r>
          </a:p>
          <a:p>
            <a:r>
              <a:rPr lang="en-US" dirty="0"/>
              <a:t>Typical TCP applications include email and web browsing</a:t>
            </a:r>
          </a:p>
          <a:p>
            <a:r>
              <a:rPr lang="en-US" dirty="0"/>
              <a:t>&lt;click&gt;</a:t>
            </a:r>
          </a:p>
          <a:p>
            <a:r>
              <a:rPr lang="en-US" dirty="0"/>
              <a:t>and typical UDP applications include VoIP and music streaming.</a:t>
            </a:r>
          </a:p>
          <a:p>
            <a:r>
              <a:rPr lang="en-US" dirty="0"/>
              <a:t>&lt;click&gt;</a:t>
            </a:r>
          </a:p>
          <a:p>
            <a:r>
              <a:rPr lang="en-US" dirty="0"/>
              <a:t>TCP is strictly used for point to point or unicast transmissions while UDP can also be used for multicast and broadcast transmissions.</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12</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Rectangle 2"/>
          <p:cNvSpPr>
            <a:spLocks noGrp="1" noRot="1" noChangeAspect="1" noChangeArrowheads="1" noTextEdit="1"/>
          </p:cNvSpPr>
          <p:nvPr>
            <p:ph type="sldImg"/>
          </p:nvPr>
        </p:nvSpPr>
        <p:spPr>
          <a:xfrm>
            <a:off x="1257300" y="719138"/>
            <a:ext cx="4800600" cy="3600450"/>
          </a:xfrm>
          <a:ln/>
        </p:spPr>
      </p:sp>
      <p:sp>
        <p:nvSpPr>
          <p:cNvPr id="335874" name="Rectangle 3"/>
          <p:cNvSpPr>
            <a:spLocks noGrp="1" noChangeArrowheads="1"/>
          </p:cNvSpPr>
          <p:nvPr>
            <p:ph type="body" idx="1"/>
            <p:custDataLst>
              <p:tags r:id="rId1"/>
            </p:custDataLst>
          </p:nvPr>
        </p:nvSpPr>
        <p:spPr>
          <a:xfrm>
            <a:off x="731840" y="4560890"/>
            <a:ext cx="5851525" cy="4321175"/>
          </a:xfrm>
          <a:noFill/>
          <a:ln/>
        </p:spPr>
        <p:txBody>
          <a:bodyPr/>
          <a:lstStyle/>
          <a:p>
            <a:pPr>
              <a:spcBef>
                <a:spcPts val="0"/>
              </a:spcBef>
              <a:buClr>
                <a:schemeClr val="bg2"/>
              </a:buClr>
              <a:buSzPct val="70000"/>
            </a:pPr>
            <a:r>
              <a:rPr lang="en-US" dirty="0"/>
              <a:t>Script:</a:t>
            </a:r>
          </a:p>
          <a:p>
            <a:pPr>
              <a:spcBef>
                <a:spcPts val="0"/>
              </a:spcBef>
              <a:buClr>
                <a:schemeClr val="bg2"/>
              </a:buClr>
              <a:buSzPct val="70000"/>
            </a:pPr>
            <a:r>
              <a:rPr lang="en-US" dirty="0"/>
              <a:t>The header added to messages by the Transport layer includes more than just the source and destination port numbers.  Here we are showing all the information included in TCP and UDP headers.  I’m not going to spend time on the details of each field, but wanted to give you a sense of what kind of information is included in the headers.  Note how the TCP protocol requires more information and overhead to guarantee data delivery.</a:t>
            </a:r>
          </a:p>
          <a:p>
            <a:pPr>
              <a:spcBef>
                <a:spcPts val="0"/>
              </a:spcBef>
              <a:buClr>
                <a:schemeClr val="bg2"/>
              </a:buClr>
              <a:buSzPct val="70000"/>
            </a:pPr>
            <a:endParaRPr lang="en-US" dirty="0"/>
          </a:p>
          <a:p>
            <a:pPr>
              <a:spcBef>
                <a:spcPts val="0"/>
              </a:spcBef>
              <a:buClr>
                <a:schemeClr val="bg2"/>
              </a:buClr>
              <a:buSzPct val="70000"/>
            </a:pPr>
            <a:endParaRPr lang="en-US" dirty="0"/>
          </a:p>
          <a:p>
            <a:pPr>
              <a:spcBef>
                <a:spcPts val="0"/>
              </a:spcBef>
              <a:buClr>
                <a:schemeClr val="bg2"/>
              </a:buClr>
              <a:buSzPct val="70000"/>
            </a:pPr>
            <a:r>
              <a:rPr lang="en-US" dirty="0"/>
              <a:t>Other slide info:</a:t>
            </a:r>
          </a:p>
          <a:p>
            <a:pPr>
              <a:spcBef>
                <a:spcPts val="0"/>
              </a:spcBef>
              <a:buClr>
                <a:schemeClr val="bg2"/>
              </a:buClr>
              <a:buSzPct val="70000"/>
            </a:pPr>
            <a:r>
              <a:rPr lang="en-US" dirty="0"/>
              <a:t>UDP adds source and destination port information to the messages, but not much more.  The data checksum can be optionally used</a:t>
            </a:r>
            <a:r>
              <a:rPr lang="en-US" baseline="0" dirty="0"/>
              <a:t> by the application layer.</a:t>
            </a:r>
            <a:endParaRPr lang="en-US" dirty="0"/>
          </a:p>
          <a:p>
            <a:pPr>
              <a:spcBef>
                <a:spcPts val="0"/>
              </a:spcBef>
              <a:buClr>
                <a:schemeClr val="bg2"/>
              </a:buClr>
              <a:buSzPct val="70000"/>
            </a:pPr>
            <a:endParaRPr lang="en-US" dirty="0"/>
          </a:p>
          <a:p>
            <a:pPr>
              <a:spcBef>
                <a:spcPts val="0"/>
              </a:spcBef>
              <a:buClr>
                <a:schemeClr val="bg2"/>
              </a:buClr>
              <a:buSzPct val="70000"/>
            </a:pPr>
            <a:r>
              <a:rPr lang="en-US" dirty="0"/>
              <a:t>TCP Segment Header structure complexity reflects the additional services offered: </a:t>
            </a:r>
          </a:p>
          <a:p>
            <a:pPr marL="355690" indent="-355690">
              <a:lnSpc>
                <a:spcPct val="80000"/>
              </a:lnSpc>
              <a:spcBef>
                <a:spcPct val="20000"/>
              </a:spcBef>
              <a:buClr>
                <a:schemeClr val="bg2"/>
              </a:buClr>
              <a:buSzPct val="70000"/>
            </a:pPr>
            <a:r>
              <a:rPr lang="en-US" dirty="0"/>
              <a:t>    Connection establishment and termination (“handshakes”)</a:t>
            </a:r>
          </a:p>
          <a:p>
            <a:pPr marL="355690" indent="-355690">
              <a:lnSpc>
                <a:spcPct val="80000"/>
              </a:lnSpc>
              <a:spcBef>
                <a:spcPct val="20000"/>
              </a:spcBef>
              <a:buClr>
                <a:schemeClr val="bg2"/>
              </a:buClr>
              <a:buSzPct val="70000"/>
            </a:pPr>
            <a:r>
              <a:rPr lang="en-US" dirty="0"/>
              <a:t>    Flow control</a:t>
            </a:r>
          </a:p>
          <a:p>
            <a:pPr marL="355690" indent="-355690">
              <a:lnSpc>
                <a:spcPct val="80000"/>
              </a:lnSpc>
              <a:spcBef>
                <a:spcPct val="20000"/>
              </a:spcBef>
              <a:buClr>
                <a:schemeClr val="bg2"/>
              </a:buClr>
              <a:buSzPct val="70000"/>
            </a:pPr>
            <a:r>
              <a:rPr lang="en-US" dirty="0"/>
              <a:t>    Acknowledgment and retransmission of packets (“sliding window”)</a:t>
            </a:r>
          </a:p>
          <a:p>
            <a:pPr marL="355690" indent="-355690">
              <a:lnSpc>
                <a:spcPct val="80000"/>
              </a:lnSpc>
              <a:spcBef>
                <a:spcPct val="20000"/>
              </a:spcBef>
              <a:buClr>
                <a:schemeClr val="bg2"/>
              </a:buClr>
              <a:buSzPct val="70000"/>
            </a:pPr>
            <a:r>
              <a:rPr lang="en-US" dirty="0"/>
              <a:t>    TCP uses</a:t>
            </a:r>
            <a:r>
              <a:rPr lang="en-US" baseline="0" dirty="0"/>
              <a:t> checksum to ensure data delivered to application layer is error free.</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7030A0"/>
              </a:buClr>
              <a:defRPr/>
            </a:lvl1pPr>
            <a:lvl2pPr>
              <a:buClr>
                <a:srgbClr val="7030A0"/>
              </a:buClr>
              <a:defRPr/>
            </a:lvl2pPr>
            <a:lvl3pPr>
              <a:buClr>
                <a:srgbClr val="7030A0"/>
              </a:buClr>
              <a:defRPr/>
            </a:lvl3pPr>
            <a:lvl4pPr>
              <a:buClr>
                <a:srgbClr val="7030A0"/>
              </a:buClr>
              <a:defRPr/>
            </a:lvl4pPr>
            <a:lvl5pPr>
              <a:buClr>
                <a:srgbClr val="7030A0"/>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4487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64188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198437"/>
            <a:ext cx="7696200" cy="944563"/>
          </a:xfrm>
        </p:spPr>
        <p:txBody>
          <a:bodyPr/>
          <a:lstStyle/>
          <a:p>
            <a:r>
              <a:rPr lang="en-US"/>
              <a:t>Click to edit Master title style</a:t>
            </a:r>
          </a:p>
        </p:txBody>
      </p:sp>
      <p:sp>
        <p:nvSpPr>
          <p:cNvPr id="3" name="Text Placeholder 2"/>
          <p:cNvSpPr>
            <a:spLocks noGrp="1"/>
          </p:cNvSpPr>
          <p:nvPr>
            <p:ph type="body" sz="half" idx="1"/>
          </p:nvPr>
        </p:nvSpPr>
        <p:spPr>
          <a:xfrm>
            <a:off x="228600" y="1524000"/>
            <a:ext cx="43053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524000"/>
            <a:ext cx="43053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843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Pres. Master title style</a:t>
            </a:r>
          </a:p>
        </p:txBody>
      </p:sp>
      <p:sp>
        <p:nvSpPr>
          <p:cNvPr id="3" name="Content Placeholder 2"/>
          <p:cNvSpPr>
            <a:spLocks noGrp="1"/>
          </p:cNvSpPr>
          <p:nvPr>
            <p:ph idx="1" hasCustomPrompt="1"/>
          </p:nvPr>
        </p:nvSpPr>
        <p:spPr>
          <a:xfrm>
            <a:off x="152400" y="1219200"/>
            <a:ext cx="8839200" cy="2468880"/>
          </a:xfrm>
        </p:spPr>
        <p:txBody>
          <a:bodyPr/>
          <a:lstStyle>
            <a:lvl1pPr>
              <a:defRPr baseline="0"/>
            </a:lvl1pPr>
          </a:lstStyle>
          <a:p>
            <a:pPr lvl="0"/>
            <a:r>
              <a:rPr lang="en-US" dirty="0"/>
              <a:t>Click to edit Presentation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hasCustomPrompt="1"/>
          </p:nvPr>
        </p:nvSpPr>
        <p:spPr>
          <a:xfrm>
            <a:off x="142240" y="3810000"/>
            <a:ext cx="8839200" cy="2468880"/>
          </a:xfrm>
        </p:spPr>
        <p:txBody>
          <a:bodyPr/>
          <a:lstStyle>
            <a:lvl1pPr>
              <a:defRPr baseline="0"/>
            </a:lvl1pPr>
          </a:lstStyle>
          <a:p>
            <a:pPr lvl="0"/>
            <a:r>
              <a:rPr lang="en-US" dirty="0"/>
              <a:t>Click to edit Presentation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5803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A8A849-6943-4F89-A0F6-0ECB5BEA4A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9134867" cy="6858000"/>
          </a:xfrm>
          <a:prstGeom prst="rect">
            <a:avLst/>
          </a:prstGeom>
        </p:spPr>
      </p:pic>
      <p:sp>
        <p:nvSpPr>
          <p:cNvPr id="35843" name="Rectangle 2"/>
          <p:cNvSpPr>
            <a:spLocks noGrp="1" noChangeArrowheads="1"/>
          </p:cNvSpPr>
          <p:nvPr>
            <p:ph type="ctrTitle"/>
          </p:nvPr>
        </p:nvSpPr>
        <p:spPr>
          <a:xfrm>
            <a:off x="914400" y="3000375"/>
            <a:ext cx="7698921" cy="1066800"/>
          </a:xfrm>
        </p:spPr>
        <p:txBody>
          <a:bodyPr/>
          <a:lstStyle>
            <a:lvl1pPr algn="l">
              <a:defRPr sz="4400" smtClean="0"/>
            </a:lvl1pPr>
          </a:lstStyle>
          <a:p>
            <a:r>
              <a:rPr lang="en-US" dirty="0"/>
              <a:t>Click to edit Master title style</a:t>
            </a:r>
          </a:p>
        </p:txBody>
      </p:sp>
      <p:sp>
        <p:nvSpPr>
          <p:cNvPr id="35844" name="Rectangle 3"/>
          <p:cNvSpPr>
            <a:spLocks noGrp="1" noChangeArrowheads="1"/>
          </p:cNvSpPr>
          <p:nvPr>
            <p:ph type="subTitle" idx="1"/>
          </p:nvPr>
        </p:nvSpPr>
        <p:spPr>
          <a:xfrm>
            <a:off x="914399" y="4080782"/>
            <a:ext cx="7698921" cy="2167618"/>
          </a:xfrm>
        </p:spPr>
        <p:txBody>
          <a:bodyPr/>
          <a:lstStyle>
            <a:lvl1pPr marL="0" indent="0" algn="l">
              <a:buFont typeface="Monotype Sorts" pitchFamily="2" charset="2"/>
              <a:buNone/>
              <a:defRPr sz="4400" smtClean="0"/>
            </a:lvl1pPr>
          </a:lstStyle>
          <a:p>
            <a:r>
              <a:rPr lang="en-US" dirty="0"/>
              <a:t>Click to edit Master subtitle style</a:t>
            </a:r>
          </a:p>
        </p:txBody>
      </p:sp>
      <p:sp>
        <p:nvSpPr>
          <p:cNvPr id="5" name="Text Box 8">
            <a:extLst>
              <a:ext uri="{FF2B5EF4-FFF2-40B4-BE49-F238E27FC236}">
                <a16:creationId xmlns:a16="http://schemas.microsoft.com/office/drawing/2014/main" id="{31E57EF0-B1B7-4AF0-AE75-4C1F88EAE8D3}"/>
              </a:ext>
            </a:extLst>
          </p:cNvPr>
          <p:cNvSpPr txBox="1">
            <a:spLocks noChangeArrowheads="1"/>
          </p:cNvSpPr>
          <p:nvPr userDrawn="1"/>
        </p:nvSpPr>
        <p:spPr bwMode="white">
          <a:xfrm>
            <a:off x="302517" y="6581001"/>
            <a:ext cx="8763000"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tx1"/>
                </a:solidFill>
              </a:rPr>
              <a:t>© 2019 Microchip Technology Incorporated. All Rights Reserved. 	23075 IoT6</a:t>
            </a:r>
            <a:r>
              <a:rPr lang="en-US" sz="700" b="0" dirty="0">
                <a:solidFill>
                  <a:schemeClr val="tx1"/>
                </a:solidFill>
              </a:rPr>
              <a:t>	          </a:t>
            </a:r>
            <a:r>
              <a:rPr lang="en-US" sz="1200" b="0" dirty="0">
                <a:solidFill>
                  <a:schemeClr val="tx1"/>
                </a:solidFill>
              </a:rPr>
              <a:t>Slide</a:t>
            </a:r>
            <a:r>
              <a:rPr lang="en-US" sz="1200" b="0" baseline="0" dirty="0">
                <a:solidFill>
                  <a:schemeClr val="tx1"/>
                </a:solidFill>
              </a:rPr>
              <a:t> </a:t>
            </a:r>
            <a:fld id="{CA4AAB13-EE8A-48E2-90E9-AF3CFF9CF61A}" type="slidenum">
              <a:rPr lang="en-US" sz="1200" b="0" smtClean="0">
                <a:solidFill>
                  <a:schemeClr val="tx1"/>
                </a:solidFill>
              </a:rPr>
              <a:pPr algn="l">
                <a:spcBef>
                  <a:spcPct val="50000"/>
                </a:spcBef>
                <a:tabLst>
                  <a:tab pos="4178300" algn="l"/>
                  <a:tab pos="7493000" algn="l"/>
                </a:tabLst>
                <a:defRPr/>
              </a:pPr>
              <a:t>‹#›</a:t>
            </a:fld>
            <a:endParaRPr lang="en-US" sz="1200" b="0" dirty="0">
              <a:solidFill>
                <a:schemeClr val="tx1"/>
              </a:solidFill>
            </a:endParaRPr>
          </a:p>
        </p:txBody>
      </p:sp>
    </p:spTree>
    <p:extLst>
      <p:ext uri="{BB962C8B-B14F-4D97-AF65-F5344CB8AC3E}">
        <p14:creationId xmlns:p14="http://schemas.microsoft.com/office/powerpoint/2010/main" val="2598064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28600" y="1524000"/>
            <a:ext cx="8763000" cy="4953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1219200" y="990600"/>
            <a:ext cx="7772400" cy="381000"/>
          </a:xfrm>
        </p:spPr>
        <p:txBody>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2893079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2084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28600" y="1524000"/>
            <a:ext cx="4305300" cy="4525963"/>
          </a:xfrm>
        </p:spPr>
        <p:txBody>
          <a:bodyPr/>
          <a:lstStyle>
            <a:lvl1pPr marL="290513" indent="-290513">
              <a:defRPr sz="2800"/>
            </a:lvl1pPr>
            <a:lvl2pPr marL="855663" indent="-284163">
              <a:defRPr sz="2400"/>
            </a:lvl2pPr>
            <a:lvl3pPr marL="1320800" indent="-234950">
              <a:defRPr sz="2000"/>
            </a:lvl3pPr>
            <a:lvl4pPr marL="1770063" indent="-227013">
              <a:defRPr sz="1800"/>
            </a:lvl4pPr>
            <a:lvl5pPr marL="2176463" indent="-176213">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86300" y="1524000"/>
            <a:ext cx="4305300" cy="4525963"/>
          </a:xfrm>
        </p:spPr>
        <p:txBody>
          <a:bodyPr/>
          <a:lstStyle>
            <a:lvl1pPr marL="290513" indent="-290513">
              <a:defRPr sz="2800"/>
            </a:lvl1pPr>
            <a:lvl2pPr marL="855663" indent="-284163">
              <a:defRPr sz="2400"/>
            </a:lvl2pPr>
            <a:lvl3pPr marL="1320800" indent="-234950">
              <a:defRPr sz="2000"/>
            </a:lvl3pPr>
            <a:lvl4pPr marL="1770063" indent="-227013">
              <a:defRPr sz="1800"/>
            </a:lvl4pPr>
            <a:lvl5pPr marL="2176463" indent="-176213">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7580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350838"/>
            <a:ext cx="7772400" cy="563562"/>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marL="285750" indent="-285750">
              <a:defRPr sz="2400"/>
            </a:lvl1pPr>
            <a:lvl2pPr marL="800100" indent="-228600">
              <a:defRPr sz="2000"/>
            </a:lvl2pPr>
            <a:lvl3pPr marL="1314450" indent="-228600">
              <a:defRPr sz="1800"/>
            </a:lvl3pPr>
            <a:lvl4pPr marL="1771650" indent="-228600">
              <a:defRPr sz="1600"/>
            </a:lvl4pPr>
            <a:lvl5pPr marL="2171700" indent="-17145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marL="285750" indent="-285750">
              <a:defRPr sz="2400"/>
            </a:lvl1pPr>
            <a:lvl2pPr marL="800100" indent="-228600">
              <a:defRPr sz="2000"/>
            </a:lvl2pPr>
            <a:lvl3pPr marL="1314450" indent="-228600">
              <a:defRPr sz="1800"/>
            </a:lvl3pPr>
            <a:lvl4pPr marL="1771650" indent="-228600">
              <a:defRPr sz="1600"/>
            </a:lvl4pPr>
            <a:lvl5pPr marL="2171700" indent="-17145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314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361950"/>
            <a:ext cx="7772400" cy="628650"/>
          </a:xfrm>
        </p:spPr>
        <p:txBody>
          <a:bodyPr/>
          <a:lstStyle/>
          <a:p>
            <a:r>
              <a:rPr lang="en-US" dirty="0"/>
              <a:t>Click to edit Master title style</a:t>
            </a:r>
          </a:p>
        </p:txBody>
      </p:sp>
    </p:spTree>
    <p:extLst>
      <p:ext uri="{BB962C8B-B14F-4D97-AF65-F5344CB8AC3E}">
        <p14:creationId xmlns:p14="http://schemas.microsoft.com/office/powerpoint/2010/main" val="1348302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71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4301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E267F2-E1AE-4940-8D48-45FB7ECE3E0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566" y="0"/>
            <a:ext cx="9134867" cy="6858000"/>
          </a:xfrm>
          <a:prstGeom prst="rect">
            <a:avLst/>
          </a:prstGeom>
        </p:spPr>
      </p:pic>
      <p:sp>
        <p:nvSpPr>
          <p:cNvPr id="1027" name="Rectangle 2"/>
          <p:cNvSpPr>
            <a:spLocks noGrp="1" noChangeArrowheads="1"/>
          </p:cNvSpPr>
          <p:nvPr>
            <p:ph type="title"/>
          </p:nvPr>
        </p:nvSpPr>
        <p:spPr bwMode="auto">
          <a:xfrm>
            <a:off x="1219200" y="304800"/>
            <a:ext cx="7772400" cy="628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228600" y="1524000"/>
            <a:ext cx="87630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537F642E-CE7D-4792-ADC7-AE8B0AEEAB64}"/>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6200" y="209227"/>
            <a:ext cx="1066800" cy="795580"/>
          </a:xfrm>
          <a:prstGeom prst="rect">
            <a:avLst/>
          </a:prstGeom>
        </p:spPr>
      </p:pic>
      <p:sp>
        <p:nvSpPr>
          <p:cNvPr id="23" name="Text Box 8">
            <a:extLst>
              <a:ext uri="{FF2B5EF4-FFF2-40B4-BE49-F238E27FC236}">
                <a16:creationId xmlns:a16="http://schemas.microsoft.com/office/drawing/2014/main" id="{4B3D7B9F-2A20-44BB-8046-1E0ED06B04DF}"/>
              </a:ext>
            </a:extLst>
          </p:cNvPr>
          <p:cNvSpPr txBox="1">
            <a:spLocks noChangeArrowheads="1"/>
          </p:cNvSpPr>
          <p:nvPr userDrawn="1"/>
        </p:nvSpPr>
        <p:spPr bwMode="white">
          <a:xfrm>
            <a:off x="302517" y="6581001"/>
            <a:ext cx="8763000"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bg1"/>
                </a:solidFill>
              </a:rPr>
              <a:t>© 2019 Microchip Technology Incorporated. All Rights Reserved. 	Class Number +</a:t>
            </a:r>
            <a:r>
              <a:rPr lang="en-US" sz="800" b="0" baseline="0" dirty="0">
                <a:solidFill>
                  <a:schemeClr val="bg1"/>
                </a:solidFill>
              </a:rPr>
              <a:t> Prefix</a:t>
            </a:r>
            <a:r>
              <a:rPr lang="en-US" sz="700" b="0" dirty="0">
                <a:solidFill>
                  <a:schemeClr val="bg1"/>
                </a:solidFill>
              </a:rPr>
              <a:t>	          </a:t>
            </a:r>
            <a:r>
              <a:rPr lang="en-US" sz="1200" b="0" dirty="0">
                <a:solidFill>
                  <a:schemeClr val="bg1"/>
                </a:solidFill>
              </a:rPr>
              <a:t>Slide</a:t>
            </a:r>
            <a:r>
              <a:rPr lang="en-US" sz="1200" b="0" baseline="0" dirty="0">
                <a:solidFill>
                  <a:schemeClr val="bg1"/>
                </a:solidFill>
              </a:rPr>
              <a:t> </a:t>
            </a:r>
            <a:fld id="{CA4AAB13-EE8A-48E2-90E9-AF3CFF9CF61A}" type="slidenum">
              <a:rPr lang="en-US" sz="1200" b="0" smtClean="0">
                <a:solidFill>
                  <a:schemeClr val="bg1"/>
                </a:solidFill>
              </a:rPr>
              <a:pPr algn="l">
                <a:spcBef>
                  <a:spcPct val="50000"/>
                </a:spcBef>
                <a:tabLst>
                  <a:tab pos="4178300" algn="l"/>
                  <a:tab pos="7493000" algn="l"/>
                </a:tabLst>
                <a:defRPr/>
              </a:pPr>
              <a:t>‹#›</a:t>
            </a:fld>
            <a:endParaRPr lang="en-US" sz="1200" b="0" dirty="0">
              <a:solidFill>
                <a:schemeClr val="bg1"/>
              </a:solidFill>
            </a:endParaRPr>
          </a:p>
        </p:txBody>
      </p:sp>
    </p:spTree>
    <p:extLst>
      <p:ext uri="{BB962C8B-B14F-4D97-AF65-F5344CB8AC3E}">
        <p14:creationId xmlns:p14="http://schemas.microsoft.com/office/powerpoint/2010/main" val="3436800241"/>
      </p:ext>
    </p:extLst>
  </p:cSld>
  <p:clrMap bg1="lt1" tx1="dk1" bg2="lt2" tx2="dk2" accent1="accent1" accent2="accent2" accent3="accent3" accent4="accent4" accent5="accent5" accent6="accent6" hlink="hlink" folHlink="folHlink"/>
  <p:sldLayoutIdLst>
    <p:sldLayoutId id="2147483845" r:id="rId1"/>
    <p:sldLayoutId id="2147483844" r:id="rId2"/>
    <p:sldLayoutId id="2147483857" r:id="rId3"/>
    <p:sldLayoutId id="2147483846" r:id="rId4"/>
    <p:sldLayoutId id="2147483847" r:id="rId5"/>
    <p:sldLayoutId id="2147483848" r:id="rId6"/>
    <p:sldLayoutId id="2147483849" r:id="rId7"/>
    <p:sldLayoutId id="2147483850" r:id="rId8"/>
    <p:sldLayoutId id="2147483851" r:id="rId9"/>
    <p:sldLayoutId id="2147483852" r:id="rId10"/>
    <p:sldLayoutId id="2147483855" r:id="rId11"/>
    <p:sldLayoutId id="2147483858" r:id="rId12"/>
  </p:sldLayoutIdLst>
  <p:hf hdr="0" dt="0"/>
  <p:txStyles>
    <p:titleStyle>
      <a:lvl1pPr algn="ctr" rtl="0" eaLnBrk="1" fontAlgn="base" hangingPunct="1">
        <a:lnSpc>
          <a:spcPct val="80000"/>
        </a:lnSpc>
        <a:spcBef>
          <a:spcPct val="0"/>
        </a:spcBef>
        <a:spcAft>
          <a:spcPct val="0"/>
        </a:spcAft>
        <a:defRPr sz="4000" b="1" baseline="0">
          <a:solidFill>
            <a:schemeClr val="tx1"/>
          </a:solidFill>
          <a:latin typeface="+mj-lt"/>
          <a:ea typeface="+mj-ea"/>
          <a:cs typeface="+mj-cs"/>
        </a:defRPr>
      </a:lvl1pPr>
      <a:lvl2pPr algn="ctr" rtl="0" eaLnBrk="1" fontAlgn="base" hangingPunct="1">
        <a:lnSpc>
          <a:spcPct val="80000"/>
        </a:lnSpc>
        <a:spcBef>
          <a:spcPct val="0"/>
        </a:spcBef>
        <a:spcAft>
          <a:spcPct val="0"/>
        </a:spcAft>
        <a:defRPr sz="4400" b="1">
          <a:solidFill>
            <a:schemeClr val="tx1"/>
          </a:solidFill>
          <a:latin typeface="Arial" charset="0"/>
        </a:defRPr>
      </a:lvl2pPr>
      <a:lvl3pPr algn="ctr" rtl="0" eaLnBrk="1" fontAlgn="base" hangingPunct="1">
        <a:lnSpc>
          <a:spcPct val="80000"/>
        </a:lnSpc>
        <a:spcBef>
          <a:spcPct val="0"/>
        </a:spcBef>
        <a:spcAft>
          <a:spcPct val="0"/>
        </a:spcAft>
        <a:defRPr sz="4400" b="1">
          <a:solidFill>
            <a:schemeClr val="tx1"/>
          </a:solidFill>
          <a:latin typeface="Arial" charset="0"/>
        </a:defRPr>
      </a:lvl3pPr>
      <a:lvl4pPr algn="ctr" rtl="0" eaLnBrk="1" fontAlgn="base" hangingPunct="1">
        <a:lnSpc>
          <a:spcPct val="80000"/>
        </a:lnSpc>
        <a:spcBef>
          <a:spcPct val="0"/>
        </a:spcBef>
        <a:spcAft>
          <a:spcPct val="0"/>
        </a:spcAft>
        <a:defRPr sz="4400" b="1">
          <a:solidFill>
            <a:schemeClr val="tx1"/>
          </a:solidFill>
          <a:latin typeface="Arial" charset="0"/>
        </a:defRPr>
      </a:lvl4pPr>
      <a:lvl5pPr algn="ctr" rtl="0" eaLnBrk="1" fontAlgn="base" hangingPunct="1">
        <a:lnSpc>
          <a:spcPct val="80000"/>
        </a:lnSpc>
        <a:spcBef>
          <a:spcPct val="0"/>
        </a:spcBef>
        <a:spcAft>
          <a:spcPct val="0"/>
        </a:spcAft>
        <a:defRPr sz="4400" b="1">
          <a:solidFill>
            <a:schemeClr val="tx1"/>
          </a:solidFill>
          <a:latin typeface="Arial" charset="0"/>
        </a:defRPr>
      </a:lvl5pPr>
      <a:lvl6pPr marL="457200" algn="ctr" rtl="0" eaLnBrk="1" fontAlgn="base" hangingPunct="1">
        <a:lnSpc>
          <a:spcPct val="80000"/>
        </a:lnSpc>
        <a:spcBef>
          <a:spcPct val="0"/>
        </a:spcBef>
        <a:spcAft>
          <a:spcPct val="0"/>
        </a:spcAft>
        <a:defRPr sz="4400" b="1">
          <a:solidFill>
            <a:schemeClr val="tx2"/>
          </a:solidFill>
          <a:latin typeface="Arial" charset="0"/>
        </a:defRPr>
      </a:lvl6pPr>
      <a:lvl7pPr marL="914400" algn="ctr" rtl="0" eaLnBrk="1" fontAlgn="base" hangingPunct="1">
        <a:lnSpc>
          <a:spcPct val="80000"/>
        </a:lnSpc>
        <a:spcBef>
          <a:spcPct val="0"/>
        </a:spcBef>
        <a:spcAft>
          <a:spcPct val="0"/>
        </a:spcAft>
        <a:defRPr sz="4400" b="1">
          <a:solidFill>
            <a:schemeClr val="tx2"/>
          </a:solidFill>
          <a:latin typeface="Arial" charset="0"/>
        </a:defRPr>
      </a:lvl7pPr>
      <a:lvl8pPr marL="1371600" algn="ctr" rtl="0" eaLnBrk="1" fontAlgn="base" hangingPunct="1">
        <a:lnSpc>
          <a:spcPct val="80000"/>
        </a:lnSpc>
        <a:spcBef>
          <a:spcPct val="0"/>
        </a:spcBef>
        <a:spcAft>
          <a:spcPct val="0"/>
        </a:spcAft>
        <a:defRPr sz="4400" b="1">
          <a:solidFill>
            <a:schemeClr val="tx2"/>
          </a:solidFill>
          <a:latin typeface="Arial" charset="0"/>
        </a:defRPr>
      </a:lvl8pPr>
      <a:lvl9pPr marL="1828800" algn="ctr" rtl="0" eaLnBrk="1" fontAlgn="base" hangingPunct="1">
        <a:lnSpc>
          <a:spcPct val="80000"/>
        </a:lnSpc>
        <a:spcBef>
          <a:spcPct val="0"/>
        </a:spcBef>
        <a:spcAft>
          <a:spcPct val="0"/>
        </a:spcAft>
        <a:defRPr sz="4400" b="1">
          <a:solidFill>
            <a:schemeClr val="tx2"/>
          </a:solidFill>
          <a:latin typeface="Arial" charset="0"/>
        </a:defRPr>
      </a:lvl9pPr>
    </p:titleStyle>
    <p:bodyStyle>
      <a:lvl1pPr marL="457200" indent="-457200" algn="l" rtl="0" eaLnBrk="1" fontAlgn="base" hangingPunct="1">
        <a:lnSpc>
          <a:spcPct val="90000"/>
        </a:lnSpc>
        <a:spcBef>
          <a:spcPct val="30000"/>
        </a:spcBef>
        <a:spcAft>
          <a:spcPct val="0"/>
        </a:spcAft>
        <a:buClr>
          <a:srgbClr val="7030A0"/>
        </a:buClr>
        <a:buSzPct val="110000"/>
        <a:buFont typeface="Arial" panose="020B0604020202020204" pitchFamily="34" charset="0"/>
        <a:buChar char="•"/>
        <a:defRPr sz="3600" b="1">
          <a:solidFill>
            <a:schemeClr val="tx1"/>
          </a:solidFill>
          <a:latin typeface="+mn-lt"/>
          <a:ea typeface="+mn-ea"/>
          <a:cs typeface="+mn-cs"/>
        </a:defRPr>
      </a:lvl1pPr>
      <a:lvl2pPr marL="971550" indent="-40005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3200">
          <a:solidFill>
            <a:schemeClr val="tx1"/>
          </a:solidFill>
          <a:latin typeface="+mn-lt"/>
        </a:defRPr>
      </a:lvl2pPr>
      <a:lvl3pPr marL="1428750" indent="-34290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3000" b="0">
          <a:solidFill>
            <a:schemeClr val="tx1"/>
          </a:solidFill>
          <a:latin typeface="+mn-lt"/>
        </a:defRPr>
      </a:lvl3pPr>
      <a:lvl4pPr marL="1885950" indent="-34290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2800">
          <a:solidFill>
            <a:schemeClr val="tx1"/>
          </a:solidFill>
          <a:latin typeface="+mn-lt"/>
        </a:defRPr>
      </a:lvl4pPr>
      <a:lvl5pPr marL="2286000" indent="-28575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2400">
          <a:solidFill>
            <a:schemeClr val="tx1"/>
          </a:solidFill>
          <a:latin typeface="+mn-lt"/>
        </a:defRPr>
      </a:lvl5pPr>
      <a:lvl6pPr marL="27432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6pPr>
      <a:lvl7pPr marL="32004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7pPr>
      <a:lvl8pPr marL="36576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8pPr>
      <a:lvl9pPr marL="41148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37.xml"/><Relationship Id="rId7" Type="http://schemas.openxmlformats.org/officeDocument/2006/relationships/notesSlide" Target="../notesSlides/notesSlide6.xml"/><Relationship Id="rId12" Type="http://schemas.openxmlformats.org/officeDocument/2006/relationships/image" Target="../media/image11.gif"/><Relationship Id="rId2" Type="http://schemas.openxmlformats.org/officeDocument/2006/relationships/tags" Target="../tags/tag36.xml"/><Relationship Id="rId1" Type="http://schemas.openxmlformats.org/officeDocument/2006/relationships/vmlDrawing" Target="../drawings/vmlDrawing4.vml"/><Relationship Id="rId6" Type="http://schemas.openxmlformats.org/officeDocument/2006/relationships/slideLayout" Target="../slideLayouts/slideLayout1.xml"/><Relationship Id="rId11" Type="http://schemas.openxmlformats.org/officeDocument/2006/relationships/image" Target="../media/image10.png"/><Relationship Id="rId5" Type="http://schemas.openxmlformats.org/officeDocument/2006/relationships/tags" Target="../tags/tag39.xml"/><Relationship Id="rId10" Type="http://schemas.openxmlformats.org/officeDocument/2006/relationships/image" Target="../media/image8.wmf"/><Relationship Id="rId4" Type="http://schemas.openxmlformats.org/officeDocument/2006/relationships/tags" Target="../tags/tag38.xml"/><Relationship Id="rId9" Type="http://schemas.openxmlformats.org/officeDocument/2006/relationships/oleObject" Target="../embeddings/oleObject16.bin"/></Relationships>
</file>

<file path=ppt/slides/_rels/slide1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42.xml"/><Relationship Id="rId7" Type="http://schemas.openxmlformats.org/officeDocument/2006/relationships/notesSlide" Target="../notesSlides/notesSlide7.xml"/><Relationship Id="rId12" Type="http://schemas.openxmlformats.org/officeDocument/2006/relationships/image" Target="../media/image11.gif"/><Relationship Id="rId2" Type="http://schemas.openxmlformats.org/officeDocument/2006/relationships/tags" Target="../tags/tag41.xml"/><Relationship Id="rId1" Type="http://schemas.openxmlformats.org/officeDocument/2006/relationships/vmlDrawing" Target="../drawings/vmlDrawing5.vml"/><Relationship Id="rId6" Type="http://schemas.openxmlformats.org/officeDocument/2006/relationships/slideLayout" Target="../slideLayouts/slideLayout1.xml"/><Relationship Id="rId11" Type="http://schemas.openxmlformats.org/officeDocument/2006/relationships/image" Target="../media/image7.wmf"/><Relationship Id="rId5" Type="http://schemas.openxmlformats.org/officeDocument/2006/relationships/tags" Target="../tags/tag44.xml"/><Relationship Id="rId10" Type="http://schemas.openxmlformats.org/officeDocument/2006/relationships/oleObject" Target="../embeddings/oleObject17.bin"/><Relationship Id="rId4" Type="http://schemas.openxmlformats.org/officeDocument/2006/relationships/tags" Target="../tags/tag43.xm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hyperlink" Target="//upload.wikimedia.org/wikipedia/commons/d/dc/Broadcast.svg" TargetMode="External"/><Relationship Id="rId3" Type="http://schemas.openxmlformats.org/officeDocument/2006/relationships/tags" Target="../tags/tag48.xml"/><Relationship Id="rId7" Type="http://schemas.openxmlformats.org/officeDocument/2006/relationships/image" Target="../media/image12.wmf"/><Relationship Id="rId12" Type="http://schemas.openxmlformats.org/officeDocument/2006/relationships/image" Target="../media/image15.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notesSlide" Target="../notesSlides/notesSlide8.xml"/><Relationship Id="rId11" Type="http://schemas.openxmlformats.org/officeDocument/2006/relationships/hyperlink" Target="//upload.wikimedia.org/wikipedia/commons/7/75/Unicast.svg" TargetMode="External"/><Relationship Id="rId5" Type="http://schemas.openxmlformats.org/officeDocument/2006/relationships/slideLayout" Target="../slideLayouts/slideLayout5.xml"/><Relationship Id="rId10" Type="http://schemas.openxmlformats.org/officeDocument/2006/relationships/image" Target="../media/image14.png"/><Relationship Id="rId4" Type="http://schemas.openxmlformats.org/officeDocument/2006/relationships/tags" Target="../tags/tag49.xml"/><Relationship Id="rId9" Type="http://schemas.openxmlformats.org/officeDocument/2006/relationships/hyperlink" Target="//upload.wikimedia.org/wikipedia/commons/3/30/Multicast.svg" TargetMode="External"/><Relationship Id="rId1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11.gif"/><Relationship Id="rId3" Type="http://schemas.openxmlformats.org/officeDocument/2006/relationships/tags" Target="../tags/tag54.xml"/><Relationship Id="rId7" Type="http://schemas.openxmlformats.org/officeDocument/2006/relationships/slideLayout" Target="../slideLayouts/slideLayout1.xml"/><Relationship Id="rId12" Type="http://schemas.openxmlformats.org/officeDocument/2006/relationships/image" Target="../media/image6.wmf"/><Relationship Id="rId2" Type="http://schemas.openxmlformats.org/officeDocument/2006/relationships/tags" Target="../tags/tag53.xml"/><Relationship Id="rId1" Type="http://schemas.openxmlformats.org/officeDocument/2006/relationships/vmlDrawing" Target="../drawings/vmlDrawing6.vml"/><Relationship Id="rId6" Type="http://schemas.openxmlformats.org/officeDocument/2006/relationships/tags" Target="../tags/tag57.xml"/><Relationship Id="rId11" Type="http://schemas.openxmlformats.org/officeDocument/2006/relationships/oleObject" Target="../embeddings/oleObject18.bin"/><Relationship Id="rId5" Type="http://schemas.openxmlformats.org/officeDocument/2006/relationships/tags" Target="../tags/tag56.xml"/><Relationship Id="rId10" Type="http://schemas.openxmlformats.org/officeDocument/2006/relationships/image" Target="../media/image10.png"/><Relationship Id="rId4" Type="http://schemas.openxmlformats.org/officeDocument/2006/relationships/tags" Target="../tags/tag55.xml"/><Relationship Id="rId9" Type="http://schemas.openxmlformats.org/officeDocument/2006/relationships/image" Target="../media/image9.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11.gif"/><Relationship Id="rId3" Type="http://schemas.openxmlformats.org/officeDocument/2006/relationships/tags" Target="../tags/tag62.xml"/><Relationship Id="rId7" Type="http://schemas.openxmlformats.org/officeDocument/2006/relationships/slideLayout" Target="../slideLayouts/slideLayout1.xml"/><Relationship Id="rId12" Type="http://schemas.openxmlformats.org/officeDocument/2006/relationships/image" Target="../media/image5.wmf"/><Relationship Id="rId2" Type="http://schemas.openxmlformats.org/officeDocument/2006/relationships/tags" Target="../tags/tag61.xml"/><Relationship Id="rId1" Type="http://schemas.openxmlformats.org/officeDocument/2006/relationships/vmlDrawing" Target="../drawings/vmlDrawing7.vml"/><Relationship Id="rId6" Type="http://schemas.openxmlformats.org/officeDocument/2006/relationships/tags" Target="../tags/tag65.xml"/><Relationship Id="rId11" Type="http://schemas.openxmlformats.org/officeDocument/2006/relationships/oleObject" Target="../embeddings/oleObject19.bin"/><Relationship Id="rId5" Type="http://schemas.openxmlformats.org/officeDocument/2006/relationships/tags" Target="../tags/tag64.xml"/><Relationship Id="rId10" Type="http://schemas.openxmlformats.org/officeDocument/2006/relationships/image" Target="../media/image10.png"/><Relationship Id="rId4" Type="http://schemas.openxmlformats.org/officeDocument/2006/relationships/tags" Target="../tags/tag63.xml"/><Relationship Id="rId9" Type="http://schemas.openxmlformats.org/officeDocument/2006/relationships/image" Target="../media/image9.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67.xml"/></Relationships>
</file>

<file path=ppt/slides/_rels/slide18.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70.xml"/><Relationship Id="rId7" Type="http://schemas.openxmlformats.org/officeDocument/2006/relationships/notesSlide" Target="../notesSlides/notesSlide14.xml"/><Relationship Id="rId12" Type="http://schemas.openxmlformats.org/officeDocument/2006/relationships/image" Target="../media/image11.gif"/><Relationship Id="rId2" Type="http://schemas.openxmlformats.org/officeDocument/2006/relationships/tags" Target="../tags/tag69.xml"/><Relationship Id="rId1" Type="http://schemas.openxmlformats.org/officeDocument/2006/relationships/vmlDrawing" Target="../drawings/vmlDrawing8.vml"/><Relationship Id="rId6" Type="http://schemas.openxmlformats.org/officeDocument/2006/relationships/slideLayout" Target="../slideLayouts/slideLayout1.xml"/><Relationship Id="rId11" Type="http://schemas.openxmlformats.org/officeDocument/2006/relationships/image" Target="../media/image4.wmf"/><Relationship Id="rId5" Type="http://schemas.openxmlformats.org/officeDocument/2006/relationships/tags" Target="../tags/tag72.xml"/><Relationship Id="rId10" Type="http://schemas.openxmlformats.org/officeDocument/2006/relationships/oleObject" Target="../embeddings/oleObject20.bin"/><Relationship Id="rId4" Type="http://schemas.openxmlformats.org/officeDocument/2006/relationships/tags" Target="../tags/tag71.xml"/><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image" Target="../media/image4.wmf"/><Relationship Id="rId18" Type="http://schemas.openxmlformats.org/officeDocument/2006/relationships/oleObject" Target="../embeddings/oleObject24.bin"/><Relationship Id="rId3" Type="http://schemas.openxmlformats.org/officeDocument/2006/relationships/tags" Target="../tags/tag75.xml"/><Relationship Id="rId21" Type="http://schemas.openxmlformats.org/officeDocument/2006/relationships/image" Target="../media/image8.wmf"/><Relationship Id="rId7" Type="http://schemas.openxmlformats.org/officeDocument/2006/relationships/tags" Target="../tags/tag79.xml"/><Relationship Id="rId12" Type="http://schemas.openxmlformats.org/officeDocument/2006/relationships/oleObject" Target="../embeddings/oleObject21.bin"/><Relationship Id="rId17" Type="http://schemas.openxmlformats.org/officeDocument/2006/relationships/image" Target="../media/image6.wmf"/><Relationship Id="rId2" Type="http://schemas.openxmlformats.org/officeDocument/2006/relationships/tags" Target="../tags/tag74.xml"/><Relationship Id="rId16" Type="http://schemas.openxmlformats.org/officeDocument/2006/relationships/oleObject" Target="../embeddings/oleObject23.bin"/><Relationship Id="rId20" Type="http://schemas.openxmlformats.org/officeDocument/2006/relationships/oleObject" Target="../embeddings/oleObject25.bin"/><Relationship Id="rId1" Type="http://schemas.openxmlformats.org/officeDocument/2006/relationships/vmlDrawing" Target="../drawings/vmlDrawing9.vml"/><Relationship Id="rId6" Type="http://schemas.openxmlformats.org/officeDocument/2006/relationships/tags" Target="../tags/tag78.xml"/><Relationship Id="rId11" Type="http://schemas.openxmlformats.org/officeDocument/2006/relationships/notesSlide" Target="../notesSlides/notesSlide15.xml"/><Relationship Id="rId5" Type="http://schemas.openxmlformats.org/officeDocument/2006/relationships/tags" Target="../tags/tag77.xml"/><Relationship Id="rId15" Type="http://schemas.openxmlformats.org/officeDocument/2006/relationships/image" Target="../media/image5.wmf"/><Relationship Id="rId10" Type="http://schemas.openxmlformats.org/officeDocument/2006/relationships/slideLayout" Target="../slideLayouts/slideLayout7.xml"/><Relationship Id="rId19" Type="http://schemas.openxmlformats.org/officeDocument/2006/relationships/image" Target="../media/image7.wmf"/><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oleObject" Target="../embeddings/oleObject2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notesSlide" Target="../notesSlides/notesSlide16.xml"/><Relationship Id="rId18" Type="http://schemas.openxmlformats.org/officeDocument/2006/relationships/oleObject" Target="../embeddings/oleObject28.bin"/><Relationship Id="rId26" Type="http://schemas.openxmlformats.org/officeDocument/2006/relationships/oleObject" Target="../embeddings/oleObject33.bin"/><Relationship Id="rId3" Type="http://schemas.openxmlformats.org/officeDocument/2006/relationships/tags" Target="../tags/tag84.xml"/><Relationship Id="rId21" Type="http://schemas.openxmlformats.org/officeDocument/2006/relationships/image" Target="../media/image7.wmf"/><Relationship Id="rId7" Type="http://schemas.openxmlformats.org/officeDocument/2006/relationships/tags" Target="../tags/tag88.xml"/><Relationship Id="rId12" Type="http://schemas.openxmlformats.org/officeDocument/2006/relationships/slideLayout" Target="../slideLayouts/slideLayout7.xml"/><Relationship Id="rId17" Type="http://schemas.openxmlformats.org/officeDocument/2006/relationships/image" Target="../media/image5.wmf"/><Relationship Id="rId25" Type="http://schemas.openxmlformats.org/officeDocument/2006/relationships/oleObject" Target="../embeddings/oleObject32.bin"/><Relationship Id="rId2" Type="http://schemas.openxmlformats.org/officeDocument/2006/relationships/tags" Target="../tags/tag83.xml"/><Relationship Id="rId16" Type="http://schemas.openxmlformats.org/officeDocument/2006/relationships/oleObject" Target="../embeddings/oleObject27.bin"/><Relationship Id="rId20" Type="http://schemas.openxmlformats.org/officeDocument/2006/relationships/oleObject" Target="../embeddings/oleObject29.bin"/><Relationship Id="rId1" Type="http://schemas.openxmlformats.org/officeDocument/2006/relationships/vmlDrawing" Target="../drawings/vmlDrawing10.vml"/><Relationship Id="rId6" Type="http://schemas.openxmlformats.org/officeDocument/2006/relationships/tags" Target="../tags/tag87.xml"/><Relationship Id="rId11" Type="http://schemas.openxmlformats.org/officeDocument/2006/relationships/tags" Target="../tags/tag92.xml"/><Relationship Id="rId24" Type="http://schemas.openxmlformats.org/officeDocument/2006/relationships/oleObject" Target="../embeddings/oleObject31.bin"/><Relationship Id="rId5" Type="http://schemas.openxmlformats.org/officeDocument/2006/relationships/tags" Target="../tags/tag86.xml"/><Relationship Id="rId15" Type="http://schemas.openxmlformats.org/officeDocument/2006/relationships/image" Target="../media/image4.wmf"/><Relationship Id="rId23" Type="http://schemas.openxmlformats.org/officeDocument/2006/relationships/image" Target="../media/image8.wmf"/><Relationship Id="rId28" Type="http://schemas.openxmlformats.org/officeDocument/2006/relationships/oleObject" Target="../embeddings/oleObject35.bin"/><Relationship Id="rId10" Type="http://schemas.openxmlformats.org/officeDocument/2006/relationships/tags" Target="../tags/tag91.xml"/><Relationship Id="rId19" Type="http://schemas.openxmlformats.org/officeDocument/2006/relationships/image" Target="../media/image6.wmf"/><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oleObject" Target="../embeddings/oleObject26.bin"/><Relationship Id="rId22" Type="http://schemas.openxmlformats.org/officeDocument/2006/relationships/oleObject" Target="../embeddings/oleObject30.bin"/><Relationship Id="rId27" Type="http://schemas.openxmlformats.org/officeDocument/2006/relationships/oleObject" Target="../embeddings/oleObject34.bin"/></Relationships>
</file>

<file path=ppt/slides/_rels/slide21.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slideLayout" Target="../slideLayouts/slideLayout1.xml"/><Relationship Id="rId18" Type="http://schemas.openxmlformats.org/officeDocument/2006/relationships/image" Target="../media/image6.wmf"/><Relationship Id="rId3" Type="http://schemas.openxmlformats.org/officeDocument/2006/relationships/tags" Target="../tags/tag95.xml"/><Relationship Id="rId21" Type="http://schemas.openxmlformats.org/officeDocument/2006/relationships/oleObject" Target="../embeddings/oleObject39.bin"/><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oleObject" Target="../embeddings/oleObject37.bin"/><Relationship Id="rId2" Type="http://schemas.openxmlformats.org/officeDocument/2006/relationships/tags" Target="../tags/tag94.xml"/><Relationship Id="rId16" Type="http://schemas.openxmlformats.org/officeDocument/2006/relationships/image" Target="../media/image5.wmf"/><Relationship Id="rId20" Type="http://schemas.openxmlformats.org/officeDocument/2006/relationships/image" Target="../media/image7.wmf"/><Relationship Id="rId1" Type="http://schemas.openxmlformats.org/officeDocument/2006/relationships/vmlDrawing" Target="../drawings/vmlDrawing11.v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image" Target="../media/image4.wmf"/><Relationship Id="rId5" Type="http://schemas.openxmlformats.org/officeDocument/2006/relationships/tags" Target="../tags/tag97.xml"/><Relationship Id="rId15" Type="http://schemas.openxmlformats.org/officeDocument/2006/relationships/oleObject" Target="../embeddings/oleObject36.bin"/><Relationship Id="rId23" Type="http://schemas.openxmlformats.org/officeDocument/2006/relationships/oleObject" Target="../embeddings/oleObject40.bin"/><Relationship Id="rId10" Type="http://schemas.openxmlformats.org/officeDocument/2006/relationships/tags" Target="../tags/tag102.xml"/><Relationship Id="rId19" Type="http://schemas.openxmlformats.org/officeDocument/2006/relationships/oleObject" Target="../embeddings/oleObject38.bin"/><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notesSlide" Target="../notesSlides/notesSlide17.xml"/><Relationship Id="rId22" Type="http://schemas.openxmlformats.org/officeDocument/2006/relationships/image" Target="../media/image8.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0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0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www.wolfssl.com/wolfSSL/Products-wolfmqtt.html"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36.xml"/><Relationship Id="rId7" Type="http://schemas.openxmlformats.org/officeDocument/2006/relationships/oleObject" Target="../embeddings/oleObject42.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21.png"/><Relationship Id="rId5" Type="http://schemas.openxmlformats.org/officeDocument/2006/relationships/oleObject" Target="../embeddings/oleObject41.bin"/><Relationship Id="rId4" Type="http://schemas.openxmlformats.org/officeDocument/2006/relationships/image" Target="../media/image22.png"/><Relationship Id="rId9"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svg"/><Relationship Id="rId9"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3.bin"/><Relationship Id="rId18" Type="http://schemas.openxmlformats.org/officeDocument/2006/relationships/image" Target="../media/image8.wmf"/><Relationship Id="rId3" Type="http://schemas.openxmlformats.org/officeDocument/2006/relationships/tags" Target="../tags/tag5.xml"/><Relationship Id="rId7" Type="http://schemas.openxmlformats.org/officeDocument/2006/relationships/notesSlide" Target="../notesSlides/notesSlide2.xml"/><Relationship Id="rId12" Type="http://schemas.openxmlformats.org/officeDocument/2006/relationships/image" Target="../media/image5.wmf"/><Relationship Id="rId17" Type="http://schemas.openxmlformats.org/officeDocument/2006/relationships/oleObject" Target="../embeddings/oleObject5.bin"/><Relationship Id="rId2" Type="http://schemas.openxmlformats.org/officeDocument/2006/relationships/tags" Target="../tags/tag4.xml"/><Relationship Id="rId16" Type="http://schemas.openxmlformats.org/officeDocument/2006/relationships/image" Target="../media/image7.wmf"/><Relationship Id="rId1" Type="http://schemas.openxmlformats.org/officeDocument/2006/relationships/vmlDrawing" Target="../drawings/vmlDrawing1.vml"/><Relationship Id="rId6" Type="http://schemas.openxmlformats.org/officeDocument/2006/relationships/slideLayout" Target="../slideLayouts/slideLayout1.xml"/><Relationship Id="rId11"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oleObject" Target="../embeddings/oleObject4.bin"/><Relationship Id="rId10" Type="http://schemas.openxmlformats.org/officeDocument/2006/relationships/image" Target="../media/image4.wmf"/><Relationship Id="rId4" Type="http://schemas.openxmlformats.org/officeDocument/2006/relationships/tags" Target="../tags/tag6.xml"/><Relationship Id="rId9" Type="http://schemas.openxmlformats.org/officeDocument/2006/relationships/oleObject" Target="../embeddings/oleObject1.bin"/><Relationship Id="rId14" Type="http://schemas.openxmlformats.org/officeDocument/2006/relationships/image" Target="../media/image6.wmf"/></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9.wmf"/><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3.xml"/><Relationship Id="rId5" Type="http://schemas.openxmlformats.org/officeDocument/2006/relationships/slideLayout" Target="../slideLayouts/slideLayout12.xml"/><Relationship Id="rId4" Type="http://schemas.openxmlformats.org/officeDocument/2006/relationships/tags" Target="../tags/tag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5.wmf"/><Relationship Id="rId18" Type="http://schemas.openxmlformats.org/officeDocument/2006/relationships/oleObject" Target="../embeddings/oleObject10.bin"/><Relationship Id="rId3" Type="http://schemas.openxmlformats.org/officeDocument/2006/relationships/tags" Target="../tags/tag15.xml"/><Relationship Id="rId7" Type="http://schemas.openxmlformats.org/officeDocument/2006/relationships/slideLayout" Target="../slideLayouts/slideLayout1.xml"/><Relationship Id="rId12" Type="http://schemas.openxmlformats.org/officeDocument/2006/relationships/oleObject" Target="../embeddings/oleObject7.bin"/><Relationship Id="rId17" Type="http://schemas.openxmlformats.org/officeDocument/2006/relationships/image" Target="../media/image7.wmf"/><Relationship Id="rId2" Type="http://schemas.openxmlformats.org/officeDocument/2006/relationships/tags" Target="../tags/tag14.xml"/><Relationship Id="rId16" Type="http://schemas.openxmlformats.org/officeDocument/2006/relationships/oleObject" Target="../embeddings/oleObject9.bin"/><Relationship Id="rId1" Type="http://schemas.openxmlformats.org/officeDocument/2006/relationships/vmlDrawing" Target="../drawings/vmlDrawing2.vml"/><Relationship Id="rId6" Type="http://schemas.openxmlformats.org/officeDocument/2006/relationships/tags" Target="../tags/tag18.xml"/><Relationship Id="rId11" Type="http://schemas.openxmlformats.org/officeDocument/2006/relationships/image" Target="../media/image4.wmf"/><Relationship Id="rId5" Type="http://schemas.openxmlformats.org/officeDocument/2006/relationships/tags" Target="../tags/tag17.xml"/><Relationship Id="rId15" Type="http://schemas.openxmlformats.org/officeDocument/2006/relationships/image" Target="../media/image6.wmf"/><Relationship Id="rId10" Type="http://schemas.openxmlformats.org/officeDocument/2006/relationships/oleObject" Target="../embeddings/oleObject6.bin"/><Relationship Id="rId19" Type="http://schemas.openxmlformats.org/officeDocument/2006/relationships/image" Target="../media/image8.wmf"/><Relationship Id="rId4" Type="http://schemas.openxmlformats.org/officeDocument/2006/relationships/tags" Target="../tags/tag16.xml"/><Relationship Id="rId9" Type="http://schemas.openxmlformats.org/officeDocument/2006/relationships/image" Target="../media/image9.wmf"/><Relationship Id="rId14" Type="http://schemas.openxmlformats.org/officeDocument/2006/relationships/oleObject" Target="../embeddings/oleObject8.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notesSlide" Target="../notesSlides/notesSlide5.xml"/><Relationship Id="rId26" Type="http://schemas.openxmlformats.org/officeDocument/2006/relationships/image" Target="../media/image7.wmf"/><Relationship Id="rId3" Type="http://schemas.openxmlformats.org/officeDocument/2006/relationships/tags" Target="../tags/tag21.xml"/><Relationship Id="rId21" Type="http://schemas.openxmlformats.org/officeDocument/2006/relationships/oleObject" Target="../embeddings/oleObject12.bin"/><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slideLayout" Target="../slideLayouts/slideLayout1.xml"/><Relationship Id="rId25" Type="http://schemas.openxmlformats.org/officeDocument/2006/relationships/oleObject" Target="../embeddings/oleObject14.bin"/><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image" Target="../media/image4.wmf"/><Relationship Id="rId29" Type="http://schemas.openxmlformats.org/officeDocument/2006/relationships/image" Target="../media/image9.wmf"/><Relationship Id="rId1" Type="http://schemas.openxmlformats.org/officeDocument/2006/relationships/vmlDrawing" Target="../drawings/vmlDrawing3.v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6.wmf"/><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oleObject" Target="../embeddings/oleObject13.bin"/><Relationship Id="rId28" Type="http://schemas.openxmlformats.org/officeDocument/2006/relationships/image" Target="../media/image8.wmf"/><Relationship Id="rId10" Type="http://schemas.openxmlformats.org/officeDocument/2006/relationships/tags" Target="../tags/tag28.xml"/><Relationship Id="rId19" Type="http://schemas.openxmlformats.org/officeDocument/2006/relationships/oleObject" Target="../embeddings/oleObject11.bin"/><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5.wmf"/><Relationship Id="rId27" Type="http://schemas.openxmlformats.org/officeDocument/2006/relationships/oleObject" Target="../embeddings/oleObject1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A33E6-4EE0-4235-90AB-50A4C5E7155F}"/>
              </a:ext>
            </a:extLst>
          </p:cNvPr>
          <p:cNvSpPr>
            <a:spLocks noGrp="1"/>
          </p:cNvSpPr>
          <p:nvPr>
            <p:ph type="ctrTitle"/>
          </p:nvPr>
        </p:nvSpPr>
        <p:spPr/>
        <p:txBody>
          <a:bodyPr/>
          <a:lstStyle/>
          <a:p>
            <a:r>
              <a:rPr lang="en-US" dirty="0"/>
              <a:t>22075 IoT6</a:t>
            </a:r>
          </a:p>
        </p:txBody>
      </p:sp>
      <p:sp>
        <p:nvSpPr>
          <p:cNvPr id="3" name="Subtitle 2">
            <a:extLst>
              <a:ext uri="{FF2B5EF4-FFF2-40B4-BE49-F238E27FC236}">
                <a16:creationId xmlns:a16="http://schemas.microsoft.com/office/drawing/2014/main" id="{DACE51E8-30BA-4361-A206-639D52A7A780}"/>
              </a:ext>
            </a:extLst>
          </p:cNvPr>
          <p:cNvSpPr>
            <a:spLocks noGrp="1"/>
          </p:cNvSpPr>
          <p:nvPr>
            <p:ph type="subTitle" idx="1"/>
          </p:nvPr>
        </p:nvSpPr>
        <p:spPr/>
        <p:txBody>
          <a:bodyPr/>
          <a:lstStyle/>
          <a:p>
            <a:r>
              <a:rPr lang="en-GB" dirty="0"/>
              <a:t>Simplifying TCP/IP Applications with MPLAB® Harmony</a:t>
            </a:r>
            <a:endParaRPr lang="en-US" dirty="0"/>
          </a:p>
        </p:txBody>
      </p:sp>
    </p:spTree>
    <p:extLst>
      <p:ext uri="{BB962C8B-B14F-4D97-AF65-F5344CB8AC3E}">
        <p14:creationId xmlns:p14="http://schemas.microsoft.com/office/powerpoint/2010/main" val="1593233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p:cNvSpPr>
            <a:spLocks noGrp="1"/>
          </p:cNvSpPr>
          <p:nvPr>
            <p:ph type="title"/>
          </p:nvPr>
        </p:nvSpPr>
        <p:spPr/>
        <p:txBody>
          <a:bodyPr/>
          <a:lstStyle/>
          <a:p>
            <a:r>
              <a:rPr lang="en-US" dirty="0"/>
              <a:t>Application Layer</a:t>
            </a:r>
            <a:br>
              <a:rPr lang="en-US" dirty="0"/>
            </a:br>
            <a:r>
              <a:rPr lang="en-US" sz="2400" dirty="0"/>
              <a:t>(Layer 5)</a:t>
            </a:r>
            <a:endParaRPr lang="en-US" dirty="0"/>
          </a:p>
        </p:txBody>
      </p:sp>
      <p:sp>
        <p:nvSpPr>
          <p:cNvPr id="43" name="Content Placeholder 42"/>
          <p:cNvSpPr>
            <a:spLocks noGrp="1"/>
          </p:cNvSpPr>
          <p:nvPr>
            <p:ph idx="1"/>
          </p:nvPr>
        </p:nvSpPr>
        <p:spPr>
          <a:xfrm>
            <a:off x="4452730" y="2057400"/>
            <a:ext cx="4538870" cy="4346713"/>
          </a:xfrm>
        </p:spPr>
        <p:txBody>
          <a:bodyPr/>
          <a:lstStyle/>
          <a:p>
            <a:r>
              <a:rPr lang="en-US" dirty="0"/>
              <a:t>Layer 5 is where TCP/IP applications live</a:t>
            </a:r>
          </a:p>
          <a:p>
            <a:r>
              <a:rPr lang="en-US" dirty="0"/>
              <a:t>Your application typically interacts with these applications</a:t>
            </a:r>
          </a:p>
        </p:txBody>
      </p:sp>
      <p:sp>
        <p:nvSpPr>
          <p:cNvPr id="55" name="AutoShape 4"/>
          <p:cNvSpPr>
            <a:spLocks noChangeArrowheads="1"/>
          </p:cNvSpPr>
          <p:nvPr/>
        </p:nvSpPr>
        <p:spPr bwMode="auto">
          <a:xfrm>
            <a:off x="124690" y="244864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6" name="Picture 34"/>
          <p:cNvPicPr>
            <a:picLocks noChangeAspect="1" noChangeArrowheads="1"/>
          </p:cNvPicPr>
          <p:nvPr>
            <p:custDataLst>
              <p:tags r:id="rId3"/>
            </p:custDataLst>
          </p:nvPr>
        </p:nvPicPr>
        <p:blipFill>
          <a:blip r:embed="rId8" cstate="print"/>
          <a:srcRect/>
          <a:stretch>
            <a:fillRect/>
          </a:stretch>
        </p:blipFill>
        <p:spPr bwMode="auto">
          <a:xfrm>
            <a:off x="510319" y="3044961"/>
            <a:ext cx="913237" cy="825579"/>
          </a:xfrm>
          <a:prstGeom prst="rect">
            <a:avLst/>
          </a:prstGeom>
          <a:noFill/>
          <a:ln w="9525">
            <a:noFill/>
            <a:miter lim="800000"/>
            <a:headEnd/>
            <a:tailEnd/>
          </a:ln>
        </p:spPr>
      </p:pic>
      <p:sp>
        <p:nvSpPr>
          <p:cNvPr id="57" name="Rectangle 56"/>
          <p:cNvSpPr>
            <a:spLocks noChangeArrowheads="1"/>
          </p:cNvSpPr>
          <p:nvPr/>
        </p:nvSpPr>
        <p:spPr bwMode="auto">
          <a:xfrm>
            <a:off x="496101" y="594798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8" name="Rectangle 29"/>
          <p:cNvSpPr>
            <a:spLocks noChangeArrowheads="1"/>
          </p:cNvSpPr>
          <p:nvPr/>
        </p:nvSpPr>
        <p:spPr bwMode="auto">
          <a:xfrm>
            <a:off x="496624" y="557449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9" name="Rectangle 58"/>
          <p:cNvSpPr>
            <a:spLocks noChangeArrowheads="1"/>
          </p:cNvSpPr>
          <p:nvPr/>
        </p:nvSpPr>
        <p:spPr bwMode="auto">
          <a:xfrm>
            <a:off x="496101" y="520121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120"/>
          <p:cNvGrpSpPr/>
          <p:nvPr>
            <p:custDataLst>
              <p:tags r:id="rId4"/>
            </p:custDataLst>
          </p:nvPr>
        </p:nvGrpSpPr>
        <p:grpSpPr>
          <a:xfrm>
            <a:off x="3646510" y="5966387"/>
            <a:ext cx="532846" cy="410664"/>
            <a:chOff x="3646510" y="6115473"/>
            <a:chExt cx="532846" cy="410664"/>
          </a:xfrm>
        </p:grpSpPr>
        <p:sp>
          <p:nvSpPr>
            <p:cNvPr id="62" name="Cube 61"/>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3" name="Rectangle 62"/>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81" name="Rectangle 80"/>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82" name="Rectangle 81"/>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83" name="Straight Connector 82"/>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7" name="Straight Connector 86"/>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8" name="Straight Connector 87"/>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9" name="Straight Connector 88"/>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90" name="Straight Connector 89"/>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91" name="Straight Connector 90"/>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graphicFrame>
        <p:nvGraphicFramePr>
          <p:cNvPr id="117" name="Object 6"/>
          <p:cNvGraphicFramePr>
            <a:graphicFrameLocks noChangeAspect="1"/>
          </p:cNvGraphicFramePr>
          <p:nvPr>
            <p:extLst/>
          </p:nvPr>
        </p:nvGraphicFramePr>
        <p:xfrm>
          <a:off x="180031" y="4219342"/>
          <a:ext cx="306214" cy="306214"/>
        </p:xfrm>
        <a:graphic>
          <a:graphicData uri="http://schemas.openxmlformats.org/presentationml/2006/ole">
            <mc:AlternateContent xmlns:mc="http://schemas.openxmlformats.org/markup-compatibility/2006">
              <mc:Choice xmlns:v="urn:schemas-microsoft-com:vml" Requires="v">
                <p:oleObj spid="_x0000_s4099" r:id="rId9" imgW="942840" imgH="942840" progId="">
                  <p:embed/>
                </p:oleObj>
              </mc:Choice>
              <mc:Fallback>
                <p:oleObj r:id="rId9" imgW="942840" imgH="942840" progId="">
                  <p:embed/>
                  <p:pic>
                    <p:nvPicPr>
                      <p:cNvPr id="11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031" y="4219342"/>
                        <a:ext cx="306214" cy="30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pic>
        <p:nvPicPr>
          <p:cNvPr id="119" name="Picture 2"/>
          <p:cNvPicPr>
            <a:picLocks noChangeAspect="1" noChangeArrowheads="1"/>
          </p:cNvPicPr>
          <p:nvPr>
            <p:custDataLst>
              <p:tags r:id="rId5"/>
            </p:custDataLst>
          </p:nvPr>
        </p:nvPicPr>
        <p:blipFill>
          <a:blip r:embed="rId11" cstate="print"/>
          <a:srcRect/>
          <a:stretch>
            <a:fillRect/>
          </a:stretch>
        </p:blipFill>
        <p:spPr bwMode="auto">
          <a:xfrm>
            <a:off x="1792834" y="3046273"/>
            <a:ext cx="908804" cy="814411"/>
          </a:xfrm>
          <a:prstGeom prst="rect">
            <a:avLst/>
          </a:prstGeom>
          <a:noFill/>
          <a:ln w="9525">
            <a:noFill/>
            <a:miter lim="800000"/>
            <a:headEnd/>
            <a:tailEnd/>
          </a:ln>
        </p:spPr>
      </p:pic>
      <p:sp>
        <p:nvSpPr>
          <p:cNvPr id="51" name="Rectangle 50"/>
          <p:cNvSpPr>
            <a:spLocks noChangeArrowheads="1"/>
          </p:cNvSpPr>
          <p:nvPr/>
        </p:nvSpPr>
        <p:spPr bwMode="auto">
          <a:xfrm>
            <a:off x="2971799" y="482804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53" name="Rectangle 52"/>
          <p:cNvSpPr>
            <a:spLocks noChangeArrowheads="1"/>
          </p:cNvSpPr>
          <p:nvPr/>
        </p:nvSpPr>
        <p:spPr bwMode="auto">
          <a:xfrm>
            <a:off x="495432" y="392478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60" name="Rectangle 59"/>
          <p:cNvSpPr>
            <a:spLocks noChangeArrowheads="1"/>
          </p:cNvSpPr>
          <p:nvPr/>
        </p:nvSpPr>
        <p:spPr bwMode="auto">
          <a:xfrm>
            <a:off x="877067" y="3924149"/>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65" name="Rectangle 64"/>
          <p:cNvSpPr>
            <a:spLocks noChangeArrowheads="1"/>
          </p:cNvSpPr>
          <p:nvPr/>
        </p:nvSpPr>
        <p:spPr bwMode="auto">
          <a:xfrm>
            <a:off x="1259972" y="392351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6" name="Rectangle 65"/>
          <p:cNvSpPr>
            <a:spLocks noChangeArrowheads="1"/>
          </p:cNvSpPr>
          <p:nvPr/>
        </p:nvSpPr>
        <p:spPr bwMode="auto">
          <a:xfrm>
            <a:off x="1643512" y="392351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7" name="Rectangle 66"/>
          <p:cNvSpPr>
            <a:spLocks noChangeArrowheads="1"/>
          </p:cNvSpPr>
          <p:nvPr/>
        </p:nvSpPr>
        <p:spPr bwMode="auto">
          <a:xfrm>
            <a:off x="2976437" y="3925826"/>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8" name="Rectangle 67"/>
          <p:cNvSpPr>
            <a:spLocks noChangeArrowheads="1"/>
          </p:cNvSpPr>
          <p:nvPr/>
        </p:nvSpPr>
        <p:spPr bwMode="auto">
          <a:xfrm>
            <a:off x="3359342" y="3926461"/>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69" name="Rectangle 68"/>
          <p:cNvSpPr>
            <a:spLocks noChangeArrowheads="1"/>
          </p:cNvSpPr>
          <p:nvPr/>
        </p:nvSpPr>
        <p:spPr bwMode="auto">
          <a:xfrm>
            <a:off x="3741612" y="3927731"/>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0" name="Rectangle 69"/>
          <p:cNvSpPr>
            <a:spLocks noChangeArrowheads="1"/>
          </p:cNvSpPr>
          <p:nvPr/>
        </p:nvSpPr>
        <p:spPr bwMode="auto">
          <a:xfrm>
            <a:off x="2026417" y="392478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1" name="Rectangle 70"/>
          <p:cNvSpPr>
            <a:spLocks noChangeArrowheads="1"/>
          </p:cNvSpPr>
          <p:nvPr/>
        </p:nvSpPr>
        <p:spPr bwMode="auto">
          <a:xfrm>
            <a:off x="2411106" y="3923804"/>
            <a:ext cx="353852" cy="87631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2" name="Rectangle 71"/>
          <p:cNvSpPr>
            <a:spLocks noChangeArrowheads="1"/>
          </p:cNvSpPr>
          <p:nvPr/>
        </p:nvSpPr>
        <p:spPr bwMode="auto">
          <a:xfrm>
            <a:off x="495432" y="482804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0" name="Rounded Rectangle 39"/>
          <p:cNvSpPr/>
          <p:nvPr/>
        </p:nvSpPr>
        <p:spPr bwMode="auto">
          <a:xfrm>
            <a:off x="122824" y="3863356"/>
            <a:ext cx="4080683" cy="982636"/>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69"/>
                                        </p:tgtEl>
                                      </p:cBhvr>
                                    </p:animEffect>
                                    <p:animScale>
                                      <p:cBhvr>
                                        <p:cTn id="11" dur="250" autoRev="1" fill="hold"/>
                                        <p:tgtEl>
                                          <p:spTgt spid="69"/>
                                        </p:tgtEl>
                                      </p:cBhvr>
                                      <p:by x="105000" y="105000"/>
                                    </p:animScale>
                                  </p:childTnLst>
                                </p:cTn>
                              </p:par>
                            </p:childTnLst>
                          </p:cTn>
                        </p:par>
                        <p:par>
                          <p:cTn id="12" fill="hold">
                            <p:stCondLst>
                              <p:cond delay="500"/>
                            </p:stCondLst>
                            <p:childTnLst>
                              <p:par>
                                <p:cTn id="13" presetID="26" presetClass="emph" presetSubtype="0" fill="hold" grpId="1" nodeType="afterEffect">
                                  <p:stCondLst>
                                    <p:cond delay="0"/>
                                  </p:stCondLst>
                                  <p:childTnLst>
                                    <p:animEffect transition="out" filter="fade">
                                      <p:cBhvr>
                                        <p:cTn id="14" dur="500" tmFilter="0, 0; .2, .5; .8, .5; 1, 0"/>
                                        <p:tgtEl>
                                          <p:spTgt spid="69"/>
                                        </p:tgtEl>
                                      </p:cBhvr>
                                    </p:animEffect>
                                    <p:animScale>
                                      <p:cBhvr>
                                        <p:cTn id="15" dur="250" autoRev="1" fill="hold"/>
                                        <p:tgtEl>
                                          <p:spTgt spid="6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p:cNvSpPr>
            <a:spLocks noGrp="1"/>
          </p:cNvSpPr>
          <p:nvPr>
            <p:ph type="title"/>
          </p:nvPr>
        </p:nvSpPr>
        <p:spPr/>
        <p:txBody>
          <a:bodyPr/>
          <a:lstStyle/>
          <a:p>
            <a:r>
              <a:rPr lang="en-US" dirty="0"/>
              <a:t>Transport Layer</a:t>
            </a:r>
            <a:br>
              <a:rPr lang="en-US" dirty="0"/>
            </a:br>
            <a:r>
              <a:rPr lang="en-US" sz="2400" dirty="0"/>
              <a:t>(Layer 4)</a:t>
            </a:r>
            <a:endParaRPr lang="en-US" dirty="0"/>
          </a:p>
        </p:txBody>
      </p:sp>
      <p:sp>
        <p:nvSpPr>
          <p:cNvPr id="44" name="Content Placeholder 43"/>
          <p:cNvSpPr>
            <a:spLocks noGrp="1"/>
          </p:cNvSpPr>
          <p:nvPr>
            <p:ph idx="1"/>
          </p:nvPr>
        </p:nvSpPr>
        <p:spPr>
          <a:xfrm>
            <a:off x="4144617" y="1143000"/>
            <a:ext cx="4999383" cy="5251173"/>
          </a:xfrm>
        </p:spPr>
        <p:txBody>
          <a:bodyPr/>
          <a:lstStyle/>
          <a:p>
            <a:r>
              <a:rPr lang="en-US" sz="3200" dirty="0"/>
              <a:t>Connects to remote hosts using either:</a:t>
            </a:r>
          </a:p>
          <a:p>
            <a:pPr lvl="1"/>
            <a:r>
              <a:rPr lang="en-US" sz="2800" dirty="0"/>
              <a:t>TCP</a:t>
            </a:r>
            <a:r>
              <a:rPr lang="en-US" sz="2000" dirty="0"/>
              <a:t> </a:t>
            </a:r>
            <a:r>
              <a:rPr lang="en-US" sz="1800" dirty="0"/>
              <a:t>(Transfer Control Protocol)</a:t>
            </a:r>
            <a:endParaRPr lang="en-US" sz="2000" dirty="0"/>
          </a:p>
          <a:p>
            <a:pPr lvl="1"/>
            <a:r>
              <a:rPr lang="en-US" sz="2800" dirty="0"/>
              <a:t>UDP</a:t>
            </a:r>
            <a:r>
              <a:rPr lang="en-US" sz="2000" dirty="0"/>
              <a:t> </a:t>
            </a:r>
            <a:r>
              <a:rPr lang="en-US" sz="1800" dirty="0"/>
              <a:t>(User Datagram protocol)</a:t>
            </a:r>
            <a:endParaRPr lang="en-US" sz="2000" dirty="0"/>
          </a:p>
          <a:p>
            <a:r>
              <a:rPr lang="en-US" sz="3200" dirty="0"/>
              <a:t>Delivers data to and from applications</a:t>
            </a:r>
          </a:p>
          <a:p>
            <a:r>
              <a:rPr lang="en-US" sz="3200" dirty="0"/>
              <a:t>Assigns port numbers to processes running in applications</a:t>
            </a:r>
          </a:p>
        </p:txBody>
      </p:sp>
      <p:sp>
        <p:nvSpPr>
          <p:cNvPr id="46" name="AutoShape 4"/>
          <p:cNvSpPr>
            <a:spLocks noChangeArrowheads="1"/>
          </p:cNvSpPr>
          <p:nvPr/>
        </p:nvSpPr>
        <p:spPr bwMode="auto">
          <a:xfrm>
            <a:off x="124690" y="243870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2" name="Picture 34"/>
          <p:cNvPicPr>
            <a:picLocks noChangeAspect="1" noChangeArrowheads="1"/>
          </p:cNvPicPr>
          <p:nvPr>
            <p:custDataLst>
              <p:tags r:id="rId3"/>
            </p:custDataLst>
          </p:nvPr>
        </p:nvPicPr>
        <p:blipFill>
          <a:blip r:embed="rId8" cstate="print"/>
          <a:srcRect/>
          <a:stretch>
            <a:fillRect/>
          </a:stretch>
        </p:blipFill>
        <p:spPr bwMode="auto">
          <a:xfrm>
            <a:off x="510319" y="3035021"/>
            <a:ext cx="913237" cy="825579"/>
          </a:xfrm>
          <a:prstGeom prst="rect">
            <a:avLst/>
          </a:prstGeom>
          <a:noFill/>
          <a:ln w="9525">
            <a:noFill/>
            <a:miter lim="800000"/>
            <a:headEnd/>
            <a:tailEnd/>
          </a:ln>
        </p:spPr>
      </p:pic>
      <p:sp>
        <p:nvSpPr>
          <p:cNvPr id="54" name="Rectangle 53"/>
          <p:cNvSpPr>
            <a:spLocks noChangeArrowheads="1"/>
          </p:cNvSpPr>
          <p:nvPr/>
        </p:nvSpPr>
        <p:spPr bwMode="auto">
          <a:xfrm>
            <a:off x="496101" y="593804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5" name="Rectangle 29"/>
          <p:cNvSpPr>
            <a:spLocks noChangeArrowheads="1"/>
          </p:cNvSpPr>
          <p:nvPr/>
        </p:nvSpPr>
        <p:spPr bwMode="auto">
          <a:xfrm>
            <a:off x="496624" y="556455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6" name="Rectangle 55"/>
          <p:cNvSpPr>
            <a:spLocks noChangeArrowheads="1"/>
          </p:cNvSpPr>
          <p:nvPr/>
        </p:nvSpPr>
        <p:spPr bwMode="auto">
          <a:xfrm>
            <a:off x="496101" y="519127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103"/>
          <p:cNvGrpSpPr/>
          <p:nvPr>
            <p:custDataLst>
              <p:tags r:id="rId4"/>
            </p:custDataLst>
          </p:nvPr>
        </p:nvGrpSpPr>
        <p:grpSpPr>
          <a:xfrm>
            <a:off x="3646510" y="5956447"/>
            <a:ext cx="532846" cy="410664"/>
            <a:chOff x="3646510" y="6115473"/>
            <a:chExt cx="532846" cy="410664"/>
          </a:xfrm>
        </p:grpSpPr>
        <p:sp>
          <p:nvSpPr>
            <p:cNvPr id="57" name="Cube 56"/>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58" name="Rectangle 57"/>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59" name="Straight Connector 58"/>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0" name="Straight Connector 5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2" name="Rectangle 61"/>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3" name="Rectangle 62"/>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5" name="Straight Connector 84"/>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7" name="Straight Connector 86"/>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1" name="Picture 2"/>
          <p:cNvPicPr>
            <a:picLocks noChangeAspect="1" noChangeArrowheads="1"/>
          </p:cNvPicPr>
          <p:nvPr>
            <p:custDataLst>
              <p:tags r:id="rId5"/>
            </p:custDataLst>
          </p:nvPr>
        </p:nvPicPr>
        <p:blipFill>
          <a:blip r:embed="rId9" cstate="print"/>
          <a:srcRect/>
          <a:stretch>
            <a:fillRect/>
          </a:stretch>
        </p:blipFill>
        <p:spPr bwMode="auto">
          <a:xfrm>
            <a:off x="1792834" y="3036333"/>
            <a:ext cx="908804" cy="814411"/>
          </a:xfrm>
          <a:prstGeom prst="rect">
            <a:avLst/>
          </a:prstGeom>
          <a:noFill/>
          <a:ln w="9525">
            <a:noFill/>
            <a:miter lim="800000"/>
            <a:headEnd/>
            <a:tailEnd/>
          </a:ln>
        </p:spPr>
      </p:pic>
      <p:sp>
        <p:nvSpPr>
          <p:cNvPr id="48" name="Rectangle 47"/>
          <p:cNvSpPr>
            <a:spLocks noChangeArrowheads="1"/>
          </p:cNvSpPr>
          <p:nvPr/>
        </p:nvSpPr>
        <p:spPr bwMode="auto">
          <a:xfrm>
            <a:off x="2971799" y="4818105"/>
            <a:ext cx="1121759" cy="344823"/>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49" name="Rectangle 48"/>
          <p:cNvSpPr>
            <a:spLocks noChangeArrowheads="1"/>
          </p:cNvSpPr>
          <p:nvPr/>
        </p:nvSpPr>
        <p:spPr bwMode="auto">
          <a:xfrm>
            <a:off x="495432" y="391484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51" name="Rectangle 50"/>
          <p:cNvSpPr>
            <a:spLocks noChangeArrowheads="1"/>
          </p:cNvSpPr>
          <p:nvPr/>
        </p:nvSpPr>
        <p:spPr bwMode="auto">
          <a:xfrm>
            <a:off x="877067" y="391420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53" name="Rectangle 52"/>
          <p:cNvSpPr>
            <a:spLocks noChangeArrowheads="1"/>
          </p:cNvSpPr>
          <p:nvPr/>
        </p:nvSpPr>
        <p:spPr bwMode="auto">
          <a:xfrm>
            <a:off x="1259972" y="3913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5" name="Rectangle 64"/>
          <p:cNvSpPr>
            <a:spLocks noChangeArrowheads="1"/>
          </p:cNvSpPr>
          <p:nvPr/>
        </p:nvSpPr>
        <p:spPr bwMode="auto">
          <a:xfrm>
            <a:off x="1643512" y="3913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6" name="Rectangle 65"/>
          <p:cNvSpPr>
            <a:spLocks noChangeArrowheads="1"/>
          </p:cNvSpPr>
          <p:nvPr/>
        </p:nvSpPr>
        <p:spPr bwMode="auto">
          <a:xfrm>
            <a:off x="2976437" y="391588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7" name="Rectangle 66"/>
          <p:cNvSpPr>
            <a:spLocks noChangeArrowheads="1"/>
          </p:cNvSpPr>
          <p:nvPr/>
        </p:nvSpPr>
        <p:spPr bwMode="auto">
          <a:xfrm>
            <a:off x="3359342" y="391652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68" name="Rectangle 67"/>
          <p:cNvSpPr>
            <a:spLocks noChangeArrowheads="1"/>
          </p:cNvSpPr>
          <p:nvPr/>
        </p:nvSpPr>
        <p:spPr bwMode="auto">
          <a:xfrm>
            <a:off x="3741612" y="391779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69" name="Rectangle 68"/>
          <p:cNvSpPr>
            <a:spLocks noChangeArrowheads="1"/>
          </p:cNvSpPr>
          <p:nvPr/>
        </p:nvSpPr>
        <p:spPr bwMode="auto">
          <a:xfrm>
            <a:off x="2026417" y="391484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0" name="Rectangle 69"/>
          <p:cNvSpPr>
            <a:spLocks noChangeArrowheads="1"/>
          </p:cNvSpPr>
          <p:nvPr/>
        </p:nvSpPr>
        <p:spPr bwMode="auto">
          <a:xfrm>
            <a:off x="2411106" y="391386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1" name="Rectangle 70"/>
          <p:cNvSpPr>
            <a:spLocks noChangeArrowheads="1"/>
          </p:cNvSpPr>
          <p:nvPr/>
        </p:nvSpPr>
        <p:spPr bwMode="auto">
          <a:xfrm>
            <a:off x="495432" y="4818105"/>
            <a:ext cx="2270628" cy="344823"/>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graphicFrame>
        <p:nvGraphicFramePr>
          <p:cNvPr id="216073" name="Object 9"/>
          <p:cNvGraphicFramePr>
            <a:graphicFrameLocks noChangeAspect="1"/>
          </p:cNvGraphicFramePr>
          <p:nvPr>
            <p:extLst/>
          </p:nvPr>
        </p:nvGraphicFramePr>
        <p:xfrm>
          <a:off x="179388" y="4836837"/>
          <a:ext cx="304800" cy="306387"/>
        </p:xfrm>
        <a:graphic>
          <a:graphicData uri="http://schemas.openxmlformats.org/presentationml/2006/ole">
            <mc:AlternateContent xmlns:mc="http://schemas.openxmlformats.org/markup-compatibility/2006">
              <mc:Choice xmlns:v="urn:schemas-microsoft-com:vml" Requires="v">
                <p:oleObj spid="_x0000_s5123" r:id="rId10" imgW="942840" imgH="942840" progId="">
                  <p:embed/>
                </p:oleObj>
              </mc:Choice>
              <mc:Fallback>
                <p:oleObj r:id="rId10" imgW="942840" imgH="942840" progId="">
                  <p:embed/>
                  <p:pic>
                    <p:nvPicPr>
                      <p:cNvPr id="216073"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4836837"/>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40" name="Rounded Rectangle 39"/>
          <p:cNvSpPr/>
          <p:nvPr/>
        </p:nvSpPr>
        <p:spPr bwMode="auto">
          <a:xfrm>
            <a:off x="122824" y="4740520"/>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utoShape 4"/>
          <p:cNvSpPr>
            <a:spLocks noChangeArrowheads="1"/>
          </p:cNvSpPr>
          <p:nvPr/>
        </p:nvSpPr>
        <p:spPr bwMode="auto">
          <a:xfrm>
            <a:off x="4172194" y="1074048"/>
            <a:ext cx="4760025" cy="1583435"/>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3" name="PPTShape_0"/>
          <p:cNvSpPr>
            <a:spLocks noChangeArrowheads="1"/>
          </p:cNvSpPr>
          <p:nvPr/>
        </p:nvSpPr>
        <p:spPr bwMode="auto">
          <a:xfrm>
            <a:off x="199895" y="1066800"/>
            <a:ext cx="3699166" cy="1594585"/>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7" name="PPTShape_1"/>
          <p:cNvSpPr>
            <a:spLocks noChangeArrowheads="1"/>
          </p:cNvSpPr>
          <p:nvPr/>
        </p:nvSpPr>
        <p:spPr bwMode="auto">
          <a:xfrm>
            <a:off x="4168239" y="2736097"/>
            <a:ext cx="4760025" cy="2169782"/>
          </a:xfrm>
          <a:prstGeom prst="roundRect">
            <a:avLst>
              <a:gd name="adj" fmla="val 3801"/>
            </a:avLst>
          </a:prstGeom>
          <a:solidFill>
            <a:srgbClr val="ECE9D8"/>
          </a:solidFill>
          <a:ln w="12700" algn="ctr">
            <a:solidFill>
              <a:srgbClr val="000000"/>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61" name="PPTShape_2"/>
          <p:cNvSpPr>
            <a:spLocks noChangeArrowheads="1"/>
          </p:cNvSpPr>
          <p:nvPr/>
        </p:nvSpPr>
        <p:spPr bwMode="auto">
          <a:xfrm>
            <a:off x="195940" y="2724720"/>
            <a:ext cx="3699166" cy="2185060"/>
          </a:xfrm>
          <a:prstGeom prst="roundRect">
            <a:avLst>
              <a:gd name="adj" fmla="val 3801"/>
            </a:avLst>
          </a:prstGeom>
          <a:solidFill>
            <a:srgbClr val="ECE9D8"/>
          </a:solidFill>
          <a:ln w="12700" algn="ctr">
            <a:solidFill>
              <a:srgbClr val="000000"/>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72" name="Rectangle 17"/>
          <p:cNvSpPr>
            <a:spLocks noChangeArrowheads="1"/>
          </p:cNvSpPr>
          <p:nvPr/>
        </p:nvSpPr>
        <p:spPr bwMode="auto">
          <a:xfrm>
            <a:off x="5621955" y="2179668"/>
            <a:ext cx="1790700" cy="395002"/>
          </a:xfrm>
          <a:prstGeom prst="roundRect">
            <a:avLst>
              <a:gd name="adj" fmla="val 16667"/>
            </a:avLst>
          </a:prstGeom>
          <a:solidFill>
            <a:srgbClr val="FFDCAF"/>
          </a:solidFill>
          <a:ln w="38100">
            <a:solidFill>
              <a:srgbClr val="000000"/>
            </a:solidFill>
            <a:round/>
            <a:headEnd/>
            <a:tailEnd/>
          </a:ln>
        </p:spPr>
        <p:txBody>
          <a:bodyPr wrap="square" tIns="9144" bIns="9144" anchor="ctr">
            <a:spAutoFit/>
          </a:bodyPr>
          <a:lstStyle/>
          <a:p>
            <a:pPr algn="ctr" eaLnBrk="0" hangingPunct="0"/>
            <a:r>
              <a:rPr lang="en-US" sz="2200" b="1" dirty="0">
                <a:solidFill>
                  <a:schemeClr val="tx1"/>
                </a:solidFill>
              </a:rPr>
              <a:t>UDP</a:t>
            </a:r>
            <a:endParaRPr lang="en-US" sz="2200" dirty="0">
              <a:solidFill>
                <a:schemeClr val="tx1"/>
              </a:solidFill>
            </a:endParaRPr>
          </a:p>
        </p:txBody>
      </p:sp>
      <p:sp>
        <p:nvSpPr>
          <p:cNvPr id="73" name="Rectangle 11"/>
          <p:cNvSpPr>
            <a:spLocks noChangeArrowheads="1"/>
          </p:cNvSpPr>
          <p:nvPr/>
        </p:nvSpPr>
        <p:spPr bwMode="auto">
          <a:xfrm>
            <a:off x="1155784" y="2150385"/>
            <a:ext cx="1744662" cy="395002"/>
          </a:xfrm>
          <a:prstGeom prst="roundRect">
            <a:avLst>
              <a:gd name="adj" fmla="val 16667"/>
            </a:avLst>
          </a:prstGeom>
          <a:solidFill>
            <a:srgbClr val="FFDCAF"/>
          </a:solidFill>
          <a:ln w="38100">
            <a:solidFill>
              <a:srgbClr val="000000"/>
            </a:solidFill>
            <a:round/>
            <a:headEnd/>
            <a:tailEnd/>
          </a:ln>
        </p:spPr>
        <p:txBody>
          <a:bodyPr wrap="square" tIns="9144" bIns="9144" anchor="ctr">
            <a:spAutoFit/>
          </a:bodyPr>
          <a:lstStyle/>
          <a:p>
            <a:pPr algn="ctr" eaLnBrk="0" hangingPunct="0"/>
            <a:r>
              <a:rPr lang="en-US" sz="2200" b="1" dirty="0">
                <a:solidFill>
                  <a:schemeClr val="tx1"/>
                </a:solidFill>
              </a:rPr>
              <a:t>TCP</a:t>
            </a:r>
            <a:endParaRPr lang="en-US" sz="2200" dirty="0">
              <a:solidFill>
                <a:schemeClr val="tx1"/>
              </a:solidFill>
            </a:endParaRPr>
          </a:p>
        </p:txBody>
      </p:sp>
      <p:pic>
        <p:nvPicPr>
          <p:cNvPr id="74" name="Picture 28" descr="MCBS00566_0000[1]"/>
          <p:cNvPicPr>
            <a:picLocks noChangeAspect="1" noChangeArrowheads="1"/>
          </p:cNvPicPr>
          <p:nvPr>
            <p:custDataLst>
              <p:tags r:id="rId2"/>
            </p:custDataLst>
          </p:nvPr>
        </p:nvPicPr>
        <p:blipFill>
          <a:blip r:embed="rId7" cstate="print"/>
          <a:srcRect/>
          <a:stretch>
            <a:fillRect/>
          </a:stretch>
        </p:blipFill>
        <p:spPr bwMode="auto">
          <a:xfrm>
            <a:off x="1041484" y="1153133"/>
            <a:ext cx="1917700" cy="950913"/>
          </a:xfrm>
          <a:prstGeom prst="rect">
            <a:avLst/>
          </a:prstGeom>
          <a:noFill/>
          <a:ln w="9525">
            <a:noFill/>
            <a:miter lim="800000"/>
            <a:headEnd/>
            <a:tailEnd/>
          </a:ln>
        </p:spPr>
      </p:pic>
      <p:pic>
        <p:nvPicPr>
          <p:cNvPr id="75" name="Picture 29" descr="MCBS00879_0000[1]"/>
          <p:cNvPicPr>
            <a:picLocks noChangeAspect="1" noChangeArrowheads="1"/>
          </p:cNvPicPr>
          <p:nvPr>
            <p:custDataLst>
              <p:tags r:id="rId3"/>
            </p:custDataLst>
          </p:nvPr>
        </p:nvPicPr>
        <p:blipFill>
          <a:blip r:embed="rId8" cstate="print"/>
          <a:srcRect/>
          <a:stretch>
            <a:fillRect/>
          </a:stretch>
        </p:blipFill>
        <p:spPr bwMode="auto">
          <a:xfrm>
            <a:off x="5606080" y="1199879"/>
            <a:ext cx="1822450" cy="936625"/>
          </a:xfrm>
          <a:prstGeom prst="rect">
            <a:avLst/>
          </a:prstGeom>
          <a:noFill/>
          <a:ln w="9525">
            <a:noFill/>
            <a:miter lim="800000"/>
            <a:headEnd/>
            <a:tailEnd/>
          </a:ln>
        </p:spPr>
      </p:pic>
      <p:grpSp>
        <p:nvGrpSpPr>
          <p:cNvPr id="2" name="Group 24"/>
          <p:cNvGrpSpPr/>
          <p:nvPr>
            <p:custDataLst>
              <p:tags r:id="rId4"/>
            </p:custDataLst>
          </p:nvPr>
        </p:nvGrpSpPr>
        <p:grpSpPr>
          <a:xfrm>
            <a:off x="201875" y="5005272"/>
            <a:ext cx="8769864" cy="1403829"/>
            <a:chOff x="201875" y="5118756"/>
            <a:chExt cx="8769864" cy="1403829"/>
          </a:xfrm>
        </p:grpSpPr>
        <p:sp>
          <p:nvSpPr>
            <p:cNvPr id="44" name="AutoShape 4"/>
            <p:cNvSpPr>
              <a:spLocks noChangeArrowheads="1"/>
            </p:cNvSpPr>
            <p:nvPr/>
          </p:nvSpPr>
          <p:spPr bwMode="auto">
            <a:xfrm>
              <a:off x="4174174" y="5142015"/>
              <a:ext cx="4760025" cy="1359783"/>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5" name="AutoShape 4"/>
            <p:cNvSpPr>
              <a:spLocks noChangeArrowheads="1"/>
            </p:cNvSpPr>
            <p:nvPr/>
          </p:nvSpPr>
          <p:spPr bwMode="auto">
            <a:xfrm>
              <a:off x="201875" y="5136342"/>
              <a:ext cx="3699166" cy="1369358"/>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pic>
          <p:nvPicPr>
            <p:cNvPr id="77" name="Picture 2" descr="File:Multicast.svg">
              <a:hlinkClick r:id="rId9"/>
            </p:cNvPr>
            <p:cNvPicPr>
              <a:picLocks noChangeAspect="1" noChangeArrowheads="1"/>
            </p:cNvPicPr>
            <p:nvPr/>
          </p:nvPicPr>
          <p:blipFill>
            <a:blip r:embed="rId10" cstate="print"/>
            <a:srcRect/>
            <a:stretch>
              <a:fillRect/>
            </a:stretch>
          </p:blipFill>
          <p:spPr bwMode="auto">
            <a:xfrm>
              <a:off x="5696963" y="5142505"/>
              <a:ext cx="1591645" cy="1060434"/>
            </a:xfrm>
            <a:prstGeom prst="rect">
              <a:avLst/>
            </a:prstGeom>
            <a:noFill/>
          </p:spPr>
        </p:pic>
        <p:sp>
          <p:nvSpPr>
            <p:cNvPr id="78" name="Rectangle 3"/>
            <p:cNvSpPr>
              <a:spLocks noChangeArrowheads="1"/>
            </p:cNvSpPr>
            <p:nvPr/>
          </p:nvSpPr>
          <p:spPr bwMode="auto">
            <a:xfrm>
              <a:off x="5686803" y="6006810"/>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multicast</a:t>
              </a:r>
            </a:p>
          </p:txBody>
        </p:sp>
        <p:pic>
          <p:nvPicPr>
            <p:cNvPr id="79" name="Picture 7" descr="File:Unicast.svg">
              <a:hlinkClick r:id="rId11"/>
            </p:cNvPr>
            <p:cNvPicPr>
              <a:picLocks noChangeAspect="1" noChangeArrowheads="1"/>
            </p:cNvPicPr>
            <p:nvPr/>
          </p:nvPicPr>
          <p:blipFill>
            <a:blip r:embed="rId12" cstate="print"/>
            <a:srcRect/>
            <a:stretch>
              <a:fillRect/>
            </a:stretch>
          </p:blipFill>
          <p:spPr bwMode="auto">
            <a:xfrm>
              <a:off x="4053282" y="5204288"/>
              <a:ext cx="1557923" cy="1037967"/>
            </a:xfrm>
            <a:prstGeom prst="rect">
              <a:avLst/>
            </a:prstGeom>
            <a:noFill/>
          </p:spPr>
        </p:pic>
        <p:pic>
          <p:nvPicPr>
            <p:cNvPr id="88" name="Picture 9" descr="File:Broadcast.svg">
              <a:hlinkClick r:id="rId13"/>
            </p:cNvPr>
            <p:cNvPicPr>
              <a:picLocks noChangeAspect="1" noChangeArrowheads="1"/>
            </p:cNvPicPr>
            <p:nvPr/>
          </p:nvPicPr>
          <p:blipFill>
            <a:blip r:embed="rId14" cstate="print"/>
            <a:srcRect/>
            <a:stretch>
              <a:fillRect/>
            </a:stretch>
          </p:blipFill>
          <p:spPr bwMode="auto">
            <a:xfrm>
              <a:off x="7267657" y="5118756"/>
              <a:ext cx="1690780" cy="1126482"/>
            </a:xfrm>
            <a:prstGeom prst="rect">
              <a:avLst/>
            </a:prstGeom>
            <a:noFill/>
          </p:spPr>
        </p:pic>
        <p:sp>
          <p:nvSpPr>
            <p:cNvPr id="89" name="Rectangle 3"/>
            <p:cNvSpPr>
              <a:spLocks noChangeArrowheads="1"/>
            </p:cNvSpPr>
            <p:nvPr/>
          </p:nvSpPr>
          <p:spPr bwMode="auto">
            <a:xfrm>
              <a:off x="7295792" y="5999536"/>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broadcast</a:t>
              </a:r>
            </a:p>
          </p:txBody>
        </p:sp>
        <p:sp>
          <p:nvSpPr>
            <p:cNvPr id="90" name="Rectangle 3"/>
            <p:cNvSpPr>
              <a:spLocks noChangeArrowheads="1"/>
            </p:cNvSpPr>
            <p:nvPr/>
          </p:nvSpPr>
          <p:spPr bwMode="auto">
            <a:xfrm>
              <a:off x="4024109" y="6015047"/>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unicast</a:t>
              </a:r>
            </a:p>
          </p:txBody>
        </p:sp>
        <p:pic>
          <p:nvPicPr>
            <p:cNvPr id="91" name="Picture 7" descr="File:Unicast.svg">
              <a:hlinkClick r:id="rId11"/>
            </p:cNvPr>
            <p:cNvPicPr>
              <a:picLocks noChangeAspect="1" noChangeArrowheads="1"/>
            </p:cNvPicPr>
            <p:nvPr/>
          </p:nvPicPr>
          <p:blipFill>
            <a:blip r:embed="rId12" cstate="print"/>
            <a:srcRect/>
            <a:stretch>
              <a:fillRect/>
            </a:stretch>
          </p:blipFill>
          <p:spPr bwMode="auto">
            <a:xfrm>
              <a:off x="1248731" y="5249810"/>
              <a:ext cx="1557923" cy="1037967"/>
            </a:xfrm>
            <a:prstGeom prst="rect">
              <a:avLst/>
            </a:prstGeom>
            <a:noFill/>
          </p:spPr>
        </p:pic>
        <p:sp>
          <p:nvSpPr>
            <p:cNvPr id="92" name="Rectangle 3"/>
            <p:cNvSpPr>
              <a:spLocks noChangeArrowheads="1"/>
            </p:cNvSpPr>
            <p:nvPr/>
          </p:nvSpPr>
          <p:spPr bwMode="auto">
            <a:xfrm>
              <a:off x="1219558" y="6048694"/>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unicast</a:t>
              </a:r>
            </a:p>
          </p:txBody>
        </p:sp>
      </p:grpSp>
      <p:sp>
        <p:nvSpPr>
          <p:cNvPr id="26" name="Title 25"/>
          <p:cNvSpPr>
            <a:spLocks noGrp="1"/>
          </p:cNvSpPr>
          <p:nvPr>
            <p:ph type="title"/>
          </p:nvPr>
        </p:nvSpPr>
        <p:spPr/>
        <p:txBody>
          <a:bodyPr/>
          <a:lstStyle/>
          <a:p>
            <a:r>
              <a:rPr lang="en-US" dirty="0"/>
              <a:t>TCP vs. UDP</a:t>
            </a:r>
          </a:p>
        </p:txBody>
      </p:sp>
      <p:sp>
        <p:nvSpPr>
          <p:cNvPr id="27" name="Content Placeholder 26"/>
          <p:cNvSpPr>
            <a:spLocks noGrp="1"/>
          </p:cNvSpPr>
          <p:nvPr>
            <p:ph sz="half" idx="1"/>
          </p:nvPr>
        </p:nvSpPr>
        <p:spPr>
          <a:xfrm>
            <a:off x="268868" y="2713275"/>
            <a:ext cx="3574473" cy="2272146"/>
          </a:xfrm>
        </p:spPr>
        <p:txBody>
          <a:bodyPr/>
          <a:lstStyle/>
          <a:p>
            <a:r>
              <a:rPr lang="en-US" sz="2400" dirty="0"/>
              <a:t>Slower but reliable transfers</a:t>
            </a:r>
          </a:p>
          <a:p>
            <a:r>
              <a:rPr lang="en-US" sz="2400" dirty="0"/>
              <a:t>Typical applications:</a:t>
            </a:r>
          </a:p>
          <a:p>
            <a:pPr lvl="1"/>
            <a:r>
              <a:rPr lang="en-US" sz="2000" dirty="0"/>
              <a:t>Email</a:t>
            </a:r>
          </a:p>
          <a:p>
            <a:pPr lvl="1"/>
            <a:r>
              <a:rPr lang="en-US" sz="2000" dirty="0"/>
              <a:t>Web browsing</a:t>
            </a:r>
          </a:p>
        </p:txBody>
      </p:sp>
      <p:sp>
        <p:nvSpPr>
          <p:cNvPr id="28" name="Content Placeholder 27"/>
          <p:cNvSpPr>
            <a:spLocks noGrp="1"/>
          </p:cNvSpPr>
          <p:nvPr>
            <p:ph sz="half" idx="2"/>
          </p:nvPr>
        </p:nvSpPr>
        <p:spPr>
          <a:xfrm>
            <a:off x="4542559" y="2721069"/>
            <a:ext cx="4158529" cy="2423247"/>
          </a:xfrm>
        </p:spPr>
        <p:txBody>
          <a:bodyPr/>
          <a:lstStyle/>
          <a:p>
            <a:r>
              <a:rPr lang="en-US" sz="2400" dirty="0"/>
              <a:t>Fast but non-guaranteed transfers (“best effort”)</a:t>
            </a:r>
          </a:p>
          <a:p>
            <a:r>
              <a:rPr lang="en-US" sz="2400" dirty="0"/>
              <a:t>Typical applications:</a:t>
            </a:r>
          </a:p>
          <a:p>
            <a:pPr lvl="1"/>
            <a:r>
              <a:rPr lang="en-US" sz="2000" dirty="0"/>
              <a:t>VoIP</a:t>
            </a:r>
          </a:p>
          <a:p>
            <a:pPr lvl="1"/>
            <a:r>
              <a:rPr lang="en-US" sz="2000" dirty="0"/>
              <a:t>Internet Radio</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2"/>
          <p:cNvSpPr>
            <a:spLocks noGrp="1" noChangeArrowheads="1"/>
          </p:cNvSpPr>
          <p:nvPr>
            <p:ph type="title"/>
          </p:nvPr>
        </p:nvSpPr>
        <p:spPr/>
        <p:txBody>
          <a:bodyPr lIns="91418" tIns="45709" rIns="91418" bIns="45709"/>
          <a:lstStyle/>
          <a:p>
            <a:r>
              <a:rPr lang="en-US" dirty="0"/>
              <a:t>TCP and UDP Header Formats</a:t>
            </a:r>
            <a:br>
              <a:rPr lang="en-US" sz="3200" dirty="0"/>
            </a:br>
            <a:r>
              <a:rPr lang="en-US" sz="2400" dirty="0"/>
              <a:t>Reference Slide</a:t>
            </a:r>
            <a:endParaRPr lang="en-US" sz="3200" dirty="0"/>
          </a:p>
        </p:txBody>
      </p:sp>
      <p:sp>
        <p:nvSpPr>
          <p:cNvPr id="43" name="Rounded Rectangle 4"/>
          <p:cNvSpPr>
            <a:spLocks noChangeArrowheads="1"/>
          </p:cNvSpPr>
          <p:nvPr/>
        </p:nvSpPr>
        <p:spPr bwMode="auto">
          <a:xfrm>
            <a:off x="196129" y="4560604"/>
            <a:ext cx="8746903" cy="1581397"/>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47" name="PPTShape_0"/>
          <p:cNvSpPr>
            <a:spLocks noChangeArrowheads="1"/>
          </p:cNvSpPr>
          <p:nvPr/>
        </p:nvSpPr>
        <p:spPr bwMode="auto">
          <a:xfrm>
            <a:off x="211023" y="1327651"/>
            <a:ext cx="8691818" cy="2822318"/>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48" name="Rectangle 47"/>
          <p:cNvSpPr>
            <a:spLocks noChangeArrowheads="1"/>
          </p:cNvSpPr>
          <p:nvPr/>
        </p:nvSpPr>
        <p:spPr bwMode="auto">
          <a:xfrm flipH="1">
            <a:off x="2897715" y="1389829"/>
            <a:ext cx="3933825" cy="324813"/>
          </a:xfrm>
          <a:prstGeom prst="rect">
            <a:avLst/>
          </a:prstGeom>
          <a:solidFill>
            <a:srgbClr val="ECE9D8"/>
          </a:solidFill>
          <a:ln w="28575" algn="ctr">
            <a:noFill/>
            <a:miter lim="800000"/>
            <a:headEnd/>
            <a:tailEnd/>
          </a:ln>
          <a:effectLst/>
        </p:spPr>
        <p:txBody>
          <a:bodyPr wrap="none" anchor="ctr"/>
          <a:lstStyle/>
          <a:p>
            <a:pPr algn="ctr"/>
            <a:r>
              <a:rPr lang="en-US" sz="2400" b="1" dirty="0"/>
              <a:t>TCP Segment Header Format</a:t>
            </a:r>
          </a:p>
        </p:txBody>
      </p:sp>
      <p:sp>
        <p:nvSpPr>
          <p:cNvPr id="49" name="Rectangle 48"/>
          <p:cNvSpPr>
            <a:spLocks noChangeArrowheads="1"/>
          </p:cNvSpPr>
          <p:nvPr/>
        </p:nvSpPr>
        <p:spPr bwMode="auto">
          <a:xfrm flipH="1">
            <a:off x="2882822" y="4622782"/>
            <a:ext cx="3933825" cy="324813"/>
          </a:xfrm>
          <a:prstGeom prst="rect">
            <a:avLst/>
          </a:prstGeom>
          <a:solidFill>
            <a:srgbClr val="ECE9D8"/>
          </a:solidFill>
          <a:ln w="12700" algn="ctr">
            <a:noFill/>
            <a:miter lim="800000"/>
            <a:headEnd/>
            <a:tailEnd/>
          </a:ln>
          <a:effectLst/>
        </p:spPr>
        <p:txBody>
          <a:bodyPr wrap="none" anchor="ctr"/>
          <a:lstStyle/>
          <a:p>
            <a:pPr algn="ctr"/>
            <a:r>
              <a:rPr lang="en-US" sz="2400" b="1" dirty="0"/>
              <a:t>UDP Datagram Header Format</a:t>
            </a:r>
          </a:p>
        </p:txBody>
      </p:sp>
      <p:graphicFrame>
        <p:nvGraphicFramePr>
          <p:cNvPr id="50" name="Table 49"/>
          <p:cNvGraphicFramePr>
            <a:graphicFrameLocks noGrp="1"/>
          </p:cNvGraphicFramePr>
          <p:nvPr/>
        </p:nvGraphicFramePr>
        <p:xfrm>
          <a:off x="301450" y="1771576"/>
          <a:ext cx="8500903" cy="2269870"/>
        </p:xfrm>
        <a:graphic>
          <a:graphicData uri="http://schemas.openxmlformats.org/drawingml/2006/table">
            <a:tbl>
              <a:tblPr firstRow="1" firstCol="1" bandRow="1">
                <a:tableStyleId>{5C22544A-7EE6-4342-B048-85BDC9FD1C3A}</a:tableStyleId>
              </a:tblPr>
              <a:tblGrid>
                <a:gridCol w="592852">
                  <a:extLst>
                    <a:ext uri="{9D8B030D-6E8A-4147-A177-3AD203B41FA5}">
                      <a16:colId xmlns:a16="http://schemas.microsoft.com/office/drawing/2014/main" val="20000"/>
                    </a:ext>
                  </a:extLst>
                </a:gridCol>
                <a:gridCol w="954593">
                  <a:extLst>
                    <a:ext uri="{9D8B030D-6E8A-4147-A177-3AD203B41FA5}">
                      <a16:colId xmlns:a16="http://schemas.microsoft.com/office/drawing/2014/main" val="20001"/>
                    </a:ext>
                  </a:extLst>
                </a:gridCol>
                <a:gridCol w="713433">
                  <a:extLst>
                    <a:ext uri="{9D8B030D-6E8A-4147-A177-3AD203B41FA5}">
                      <a16:colId xmlns:a16="http://schemas.microsoft.com/office/drawing/2014/main" val="20002"/>
                    </a:ext>
                  </a:extLst>
                </a:gridCol>
                <a:gridCol w="321547">
                  <a:extLst>
                    <a:ext uri="{9D8B030D-6E8A-4147-A177-3AD203B41FA5}">
                      <a16:colId xmlns:a16="http://schemas.microsoft.com/office/drawing/2014/main" val="20003"/>
                    </a:ext>
                  </a:extLst>
                </a:gridCol>
                <a:gridCol w="1969478">
                  <a:extLst>
                    <a:ext uri="{9D8B030D-6E8A-4147-A177-3AD203B41FA5}">
                      <a16:colId xmlns:a16="http://schemas.microsoft.com/office/drawing/2014/main" val="20004"/>
                    </a:ext>
                  </a:extLst>
                </a:gridCol>
                <a:gridCol w="1969477">
                  <a:extLst>
                    <a:ext uri="{9D8B030D-6E8A-4147-A177-3AD203B41FA5}">
                      <a16:colId xmlns:a16="http://schemas.microsoft.com/office/drawing/2014/main" val="20005"/>
                    </a:ext>
                  </a:extLst>
                </a:gridCol>
                <a:gridCol w="1979523">
                  <a:extLst>
                    <a:ext uri="{9D8B030D-6E8A-4147-A177-3AD203B41FA5}">
                      <a16:colId xmlns:a16="http://schemas.microsoft.com/office/drawing/2014/main" val="20006"/>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3">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hMerge="1">
                  <a:txBody>
                    <a:bodyPr/>
                    <a:lstStyle/>
                    <a:p>
                      <a:endParaRPr lang="en-US"/>
                    </a:p>
                  </a:txBody>
                  <a:tcPr/>
                </a:tc>
                <a:tc>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Source 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US" sz="1400" b="0" dirty="0">
                          <a:solidFill>
                            <a:schemeClr val="tx1"/>
                          </a:solidFill>
                        </a:rPr>
                        <a:t>Destination</a:t>
                      </a:r>
                      <a:r>
                        <a:rPr lang="en-US" sz="1400" b="0" baseline="0" dirty="0">
                          <a:solidFill>
                            <a:schemeClr val="tx1"/>
                          </a:solidFill>
                        </a:rPr>
                        <a:t> Port</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Sequence</a:t>
                      </a:r>
                      <a:r>
                        <a:rPr lang="en-US" sz="1400" b="0" baseline="0" dirty="0">
                          <a:solidFill>
                            <a:schemeClr val="tx1"/>
                          </a:solidFill>
                        </a:rPr>
                        <a:t> Number</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2054">
                <a:tc>
                  <a:txBody>
                    <a:bodyPr/>
                    <a:lstStyle/>
                    <a:p>
                      <a:pPr algn="ctr"/>
                      <a:r>
                        <a:rPr lang="en-US" sz="1400" b="0" dirty="0">
                          <a:solidFill>
                            <a:schemeClr val="tx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Acknowledgment</a:t>
                      </a:r>
                      <a:r>
                        <a:rPr lang="en-US" sz="1400" b="0" baseline="0" dirty="0">
                          <a:solidFill>
                            <a:schemeClr val="tx1"/>
                          </a:solidFill>
                        </a:rPr>
                        <a:t> Number</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2054">
                <a:tc>
                  <a:txBody>
                    <a:bodyPr/>
                    <a:lstStyle/>
                    <a:p>
                      <a:pPr algn="ctr"/>
                      <a:r>
                        <a:rPr lang="en-US" sz="1400" b="0" dirty="0">
                          <a:solidFill>
                            <a:schemeClr val="tx1"/>
                          </a:solidFill>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Data</a:t>
                      </a:r>
                      <a:r>
                        <a:rPr lang="en-US" sz="1400" b="0" baseline="0" dirty="0">
                          <a:solidFill>
                            <a:schemeClr val="tx1"/>
                          </a:solidFill>
                        </a:rPr>
                        <a:t> Offset</a:t>
                      </a:r>
                      <a:endParaRPr lang="en-US" sz="14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Flags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b="0" dirty="0">
                          <a:solidFill>
                            <a:schemeClr val="tx1"/>
                          </a:solidFill>
                        </a:rPr>
                        <a:t>Window Size</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3007">
                <a:tc>
                  <a:txBody>
                    <a:bodyPr/>
                    <a:lstStyle/>
                    <a:p>
                      <a:pPr algn="ctr"/>
                      <a:r>
                        <a:rPr lang="en-US" sz="1400" b="0" dirty="0">
                          <a:solidFill>
                            <a:schemeClr val="tx1"/>
                          </a:solidFill>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Header and Data Checksum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US" sz="1400" b="0" dirty="0">
                          <a:solidFill>
                            <a:schemeClr val="tx1"/>
                          </a:solidFill>
                        </a:rPr>
                        <a:t>Urgent Pointer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2054">
                <a:tc>
                  <a:txBody>
                    <a:bodyPr/>
                    <a:lstStyle/>
                    <a:p>
                      <a:pPr algn="ctr"/>
                      <a:r>
                        <a:rPr lang="en-US" sz="1400" b="0" dirty="0">
                          <a:solidFill>
                            <a:schemeClr val="tx1"/>
                          </a:solidFill>
                        </a:rPr>
                        <a:t>160...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Options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51" name="Table 50"/>
          <p:cNvGraphicFramePr>
            <a:graphicFrameLocks noGrp="1"/>
          </p:cNvGraphicFramePr>
          <p:nvPr/>
        </p:nvGraphicFramePr>
        <p:xfrm>
          <a:off x="321551" y="5028907"/>
          <a:ext cx="8521001" cy="968908"/>
        </p:xfrm>
        <a:graphic>
          <a:graphicData uri="http://schemas.openxmlformats.org/drawingml/2006/table">
            <a:tbl>
              <a:tblPr firstRow="1" firstCol="1" bandRow="1">
                <a:tableStyleId>{5C22544A-7EE6-4342-B048-85BDC9FD1C3A}</a:tableStyleId>
              </a:tblPr>
              <a:tblGrid>
                <a:gridCol w="586539">
                  <a:extLst>
                    <a:ext uri="{9D8B030D-6E8A-4147-A177-3AD203B41FA5}">
                      <a16:colId xmlns:a16="http://schemas.microsoft.com/office/drawing/2014/main" val="20000"/>
                    </a:ext>
                  </a:extLst>
                </a:gridCol>
                <a:gridCol w="1968386">
                  <a:extLst>
                    <a:ext uri="{9D8B030D-6E8A-4147-A177-3AD203B41FA5}">
                      <a16:colId xmlns:a16="http://schemas.microsoft.com/office/drawing/2014/main" val="20001"/>
                    </a:ext>
                  </a:extLst>
                </a:gridCol>
                <a:gridCol w="2059129">
                  <a:extLst>
                    <a:ext uri="{9D8B030D-6E8A-4147-A177-3AD203B41FA5}">
                      <a16:colId xmlns:a16="http://schemas.microsoft.com/office/drawing/2014/main" val="20002"/>
                    </a:ext>
                  </a:extLst>
                </a:gridCol>
                <a:gridCol w="1948504">
                  <a:extLst>
                    <a:ext uri="{9D8B030D-6E8A-4147-A177-3AD203B41FA5}">
                      <a16:colId xmlns:a16="http://schemas.microsoft.com/office/drawing/2014/main" val="20003"/>
                    </a:ext>
                  </a:extLst>
                </a:gridCol>
                <a:gridCol w="1958443">
                  <a:extLst>
                    <a:ext uri="{9D8B030D-6E8A-4147-A177-3AD203B41FA5}">
                      <a16:colId xmlns:a16="http://schemas.microsoft.com/office/drawing/2014/main" val="20004"/>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Source 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b="0" dirty="0">
                          <a:solidFill>
                            <a:schemeClr val="tx1"/>
                          </a:solidFill>
                        </a:rPr>
                        <a:t>Destination</a:t>
                      </a:r>
                      <a:r>
                        <a:rPr lang="en-US" sz="1400" b="0" baseline="0" dirty="0">
                          <a:solidFill>
                            <a:schemeClr val="tx1"/>
                          </a:solidFill>
                        </a:rPr>
                        <a:t> Port</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Header and Data</a:t>
                      </a:r>
                      <a:r>
                        <a:rPr lang="en-US" sz="1400" b="0" baseline="0" dirty="0">
                          <a:solidFill>
                            <a:schemeClr val="tx1"/>
                          </a:solidFill>
                        </a:rPr>
                        <a:t> Checksum</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4"/>
          <p:cNvSpPr>
            <a:spLocks noChangeArrowheads="1"/>
          </p:cNvSpPr>
          <p:nvPr/>
        </p:nvSpPr>
        <p:spPr bwMode="auto">
          <a:xfrm>
            <a:off x="124690" y="243543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2" name="Picture 34"/>
          <p:cNvPicPr>
            <a:picLocks noChangeAspect="1" noChangeArrowheads="1"/>
          </p:cNvPicPr>
          <p:nvPr>
            <p:custDataLst>
              <p:tags r:id="rId3"/>
            </p:custDataLst>
          </p:nvPr>
        </p:nvPicPr>
        <p:blipFill>
          <a:blip r:embed="rId9" cstate="print"/>
          <a:srcRect/>
          <a:stretch>
            <a:fillRect/>
          </a:stretch>
        </p:blipFill>
        <p:spPr bwMode="auto">
          <a:xfrm>
            <a:off x="510319" y="3031751"/>
            <a:ext cx="913237" cy="825579"/>
          </a:xfrm>
          <a:prstGeom prst="rect">
            <a:avLst/>
          </a:prstGeom>
          <a:noFill/>
          <a:ln w="9525">
            <a:noFill/>
            <a:miter lim="800000"/>
            <a:headEnd/>
            <a:tailEnd/>
          </a:ln>
        </p:spPr>
      </p:pic>
      <p:sp>
        <p:nvSpPr>
          <p:cNvPr id="54" name="Rectangle 53"/>
          <p:cNvSpPr>
            <a:spLocks noChangeArrowheads="1"/>
          </p:cNvSpPr>
          <p:nvPr/>
        </p:nvSpPr>
        <p:spPr bwMode="auto">
          <a:xfrm>
            <a:off x="496101" y="593477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5" name="Rectangle 29"/>
          <p:cNvSpPr>
            <a:spLocks noChangeArrowheads="1"/>
          </p:cNvSpPr>
          <p:nvPr/>
        </p:nvSpPr>
        <p:spPr bwMode="auto">
          <a:xfrm>
            <a:off x="496624" y="556128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6" name="Rectangle 55"/>
          <p:cNvSpPr>
            <a:spLocks noChangeArrowheads="1"/>
          </p:cNvSpPr>
          <p:nvPr/>
        </p:nvSpPr>
        <p:spPr bwMode="auto">
          <a:xfrm>
            <a:off x="496101" y="5188009"/>
            <a:ext cx="3598545" cy="344823"/>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56"/>
          <p:cNvGrpSpPr/>
          <p:nvPr>
            <p:custDataLst>
              <p:tags r:id="rId4"/>
            </p:custDataLst>
          </p:nvPr>
        </p:nvGrpSpPr>
        <p:grpSpPr>
          <a:xfrm>
            <a:off x="3646510" y="5953177"/>
            <a:ext cx="532846" cy="410664"/>
            <a:chOff x="3646510" y="6115473"/>
            <a:chExt cx="532846" cy="410664"/>
          </a:xfrm>
        </p:grpSpPr>
        <p:sp>
          <p:nvSpPr>
            <p:cNvPr id="58" name="Cube 57"/>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59" name="Rectangle 58"/>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0" name="Straight Connector 59"/>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2" name="Straight Connector 61"/>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3" name="Rectangle 62"/>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4" name="Rectangle 63"/>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80" name="Straight Connector 79"/>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7" name="Straight Connector 86"/>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8" name="Straight Connector 87"/>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1" name="Picture 2"/>
          <p:cNvPicPr>
            <a:picLocks noChangeAspect="1" noChangeArrowheads="1"/>
          </p:cNvPicPr>
          <p:nvPr>
            <p:custDataLst>
              <p:tags r:id="rId5"/>
            </p:custDataLst>
          </p:nvPr>
        </p:nvPicPr>
        <p:blipFill>
          <a:blip r:embed="rId10" cstate="print"/>
          <a:srcRect/>
          <a:stretch>
            <a:fillRect/>
          </a:stretch>
        </p:blipFill>
        <p:spPr bwMode="auto">
          <a:xfrm>
            <a:off x="1792834" y="3033063"/>
            <a:ext cx="908804" cy="814411"/>
          </a:xfrm>
          <a:prstGeom prst="rect">
            <a:avLst/>
          </a:prstGeom>
          <a:noFill/>
          <a:ln w="9525">
            <a:noFill/>
            <a:miter lim="800000"/>
            <a:headEnd/>
            <a:tailEnd/>
          </a:ln>
        </p:spPr>
      </p:pic>
      <p:sp>
        <p:nvSpPr>
          <p:cNvPr id="71" name="Rectangle 70"/>
          <p:cNvSpPr>
            <a:spLocks noChangeArrowheads="1"/>
          </p:cNvSpPr>
          <p:nvPr/>
        </p:nvSpPr>
        <p:spPr bwMode="auto">
          <a:xfrm>
            <a:off x="2971799" y="481483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72" name="Rectangle 71"/>
          <p:cNvSpPr>
            <a:spLocks noChangeArrowheads="1"/>
          </p:cNvSpPr>
          <p:nvPr/>
        </p:nvSpPr>
        <p:spPr bwMode="auto">
          <a:xfrm>
            <a:off x="495432"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73" name="Rectangle 72"/>
          <p:cNvSpPr>
            <a:spLocks noChangeArrowheads="1"/>
          </p:cNvSpPr>
          <p:nvPr/>
        </p:nvSpPr>
        <p:spPr bwMode="auto">
          <a:xfrm>
            <a:off x="877067" y="391093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74" name="Rectangle 73"/>
          <p:cNvSpPr>
            <a:spLocks noChangeArrowheads="1"/>
          </p:cNvSpPr>
          <p:nvPr/>
        </p:nvSpPr>
        <p:spPr bwMode="auto">
          <a:xfrm>
            <a:off x="125997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75" name="Rectangle 74"/>
          <p:cNvSpPr>
            <a:spLocks noChangeArrowheads="1"/>
          </p:cNvSpPr>
          <p:nvPr/>
        </p:nvSpPr>
        <p:spPr bwMode="auto">
          <a:xfrm>
            <a:off x="164351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76" name="Rectangle 75"/>
          <p:cNvSpPr>
            <a:spLocks noChangeArrowheads="1"/>
          </p:cNvSpPr>
          <p:nvPr/>
        </p:nvSpPr>
        <p:spPr bwMode="auto">
          <a:xfrm>
            <a:off x="2976437" y="391261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77" name="Rectangle 76"/>
          <p:cNvSpPr>
            <a:spLocks noChangeArrowheads="1"/>
          </p:cNvSpPr>
          <p:nvPr/>
        </p:nvSpPr>
        <p:spPr bwMode="auto">
          <a:xfrm>
            <a:off x="3359342"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78" name="Rectangle 77"/>
          <p:cNvSpPr>
            <a:spLocks noChangeArrowheads="1"/>
          </p:cNvSpPr>
          <p:nvPr/>
        </p:nvSpPr>
        <p:spPr bwMode="auto">
          <a:xfrm>
            <a:off x="3741612" y="391452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9" name="Rectangle 78"/>
          <p:cNvSpPr>
            <a:spLocks noChangeArrowheads="1"/>
          </p:cNvSpPr>
          <p:nvPr/>
        </p:nvSpPr>
        <p:spPr bwMode="auto">
          <a:xfrm>
            <a:off x="2026417"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102" name="Rectangle 101"/>
          <p:cNvSpPr>
            <a:spLocks noChangeArrowheads="1"/>
          </p:cNvSpPr>
          <p:nvPr/>
        </p:nvSpPr>
        <p:spPr bwMode="auto">
          <a:xfrm>
            <a:off x="2411106" y="391059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103" name="Rectangle 102"/>
          <p:cNvSpPr>
            <a:spLocks noChangeArrowheads="1"/>
          </p:cNvSpPr>
          <p:nvPr/>
        </p:nvSpPr>
        <p:spPr bwMode="auto">
          <a:xfrm>
            <a:off x="495432" y="481483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graphicFrame>
        <p:nvGraphicFramePr>
          <p:cNvPr id="215049" name="Object 9"/>
          <p:cNvGraphicFramePr>
            <a:graphicFrameLocks noChangeAspect="1"/>
          </p:cNvGraphicFramePr>
          <p:nvPr>
            <p:extLst/>
          </p:nvPr>
        </p:nvGraphicFramePr>
        <p:xfrm>
          <a:off x="180975" y="5209804"/>
          <a:ext cx="306388" cy="306388"/>
        </p:xfrm>
        <a:graphic>
          <a:graphicData uri="http://schemas.openxmlformats.org/presentationml/2006/ole">
            <mc:AlternateContent xmlns:mc="http://schemas.openxmlformats.org/markup-compatibility/2006">
              <mc:Choice xmlns:v="urn:schemas-microsoft-com:vml" Requires="v">
                <p:oleObj spid="_x0000_s6147" r:id="rId11" imgW="942840" imgH="942840" progId="">
                  <p:embed/>
                </p:oleObj>
              </mc:Choice>
              <mc:Fallback>
                <p:oleObj r:id="rId11" imgW="942840" imgH="942840" progId="">
                  <p:embed/>
                  <p:pic>
                    <p:nvPicPr>
                      <p:cNvPr id="215049"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 y="5209804"/>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05" name="Rounded Rectangle 2"/>
          <p:cNvSpPr>
            <a:spLocks noChangeArrowheads="1"/>
          </p:cNvSpPr>
          <p:nvPr/>
        </p:nvSpPr>
        <p:spPr bwMode="auto">
          <a:xfrm>
            <a:off x="106875" y="1073725"/>
            <a:ext cx="2980709" cy="830285"/>
          </a:xfrm>
          <a:prstGeom prst="roundRect">
            <a:avLst>
              <a:gd name="adj" fmla="val 4468"/>
            </a:avLst>
          </a:prstGeom>
          <a:solidFill>
            <a:srgbClr val="EAEAF6"/>
          </a:solidFill>
          <a:ln w="3175" algn="ctr">
            <a:solidFill>
              <a:srgbClr val="ECE9D8"/>
            </a:solidFill>
            <a:round/>
            <a:headEnd/>
            <a:tailEnd/>
          </a:ln>
        </p:spPr>
        <p:txBody>
          <a:bodyPr anchor="ctr"/>
          <a:lstStyle/>
          <a:p>
            <a:endParaRPr lang="en-US" dirty="0"/>
          </a:p>
        </p:txBody>
      </p:sp>
      <p:grpSp>
        <p:nvGrpSpPr>
          <p:cNvPr id="3" name="Group 5"/>
          <p:cNvGrpSpPr>
            <a:grpSpLocks/>
          </p:cNvGrpSpPr>
          <p:nvPr>
            <p:custDataLst>
              <p:tags r:id="rId6"/>
            </p:custDataLst>
          </p:nvPr>
        </p:nvGrpSpPr>
        <p:grpSpPr bwMode="auto">
          <a:xfrm>
            <a:off x="183075" y="1149925"/>
            <a:ext cx="609600" cy="609600"/>
            <a:chOff x="304800" y="5181600"/>
            <a:chExt cx="685800" cy="685800"/>
          </a:xfrm>
        </p:grpSpPr>
        <p:sp>
          <p:nvSpPr>
            <p:cNvPr id="108" name="Rounded Rectangle 4"/>
            <p:cNvSpPr>
              <a:spLocks noChangeArrowheads="1"/>
            </p:cNvSpPr>
            <p:nvPr/>
          </p:nvSpPr>
          <p:spPr bwMode="auto">
            <a:xfrm>
              <a:off x="304800" y="5181600"/>
              <a:ext cx="685800" cy="685800"/>
            </a:xfrm>
            <a:prstGeom prst="roundRect">
              <a:avLst>
                <a:gd name="adj" fmla="val 16667"/>
              </a:avLst>
            </a:prstGeom>
            <a:solidFill>
              <a:schemeClr val="bg1"/>
            </a:solidFill>
            <a:ln w="3175" algn="ctr">
              <a:solidFill>
                <a:srgbClr val="ECE9D8"/>
              </a:solidFill>
              <a:round/>
              <a:headEnd/>
              <a:tailEnd/>
            </a:ln>
          </p:spPr>
          <p:txBody>
            <a:bodyPr anchor="ctr"/>
            <a:lstStyle/>
            <a:p>
              <a:endParaRPr lang="en-US" dirty="0"/>
            </a:p>
          </p:txBody>
        </p:sp>
        <p:sp>
          <p:nvSpPr>
            <p:cNvPr id="109" name="Freeform 3"/>
            <p:cNvSpPr>
              <a:spLocks noEditPoints="1"/>
            </p:cNvSpPr>
            <p:nvPr/>
          </p:nvSpPr>
          <p:spPr bwMode="auto">
            <a:xfrm>
              <a:off x="304800" y="5181600"/>
              <a:ext cx="685800" cy="685800"/>
            </a:xfrm>
            <a:custGeom>
              <a:avLst/>
              <a:gdLst>
                <a:gd name="T0" fmla="*/ 902 w 1632"/>
                <a:gd name="T1" fmla="*/ 513 h 1632"/>
                <a:gd name="T2" fmla="*/ 815 w 1632"/>
                <a:gd name="T3" fmla="*/ 432 h 1632"/>
                <a:gd name="T4" fmla="*/ 728 w 1632"/>
                <a:gd name="T5" fmla="*/ 513 h 1632"/>
                <a:gd name="T6" fmla="*/ 815 w 1632"/>
                <a:gd name="T7" fmla="*/ 594 h 1632"/>
                <a:gd name="T8" fmla="*/ 902 w 1632"/>
                <a:gd name="T9" fmla="*/ 513 h 1632"/>
                <a:gd name="T10" fmla="*/ 902 w 1632"/>
                <a:gd name="T11" fmla="*/ 1055 h 1632"/>
                <a:gd name="T12" fmla="*/ 902 w 1632"/>
                <a:gd name="T13" fmla="*/ 642 h 1632"/>
                <a:gd name="T14" fmla="*/ 670 w 1632"/>
                <a:gd name="T15" fmla="*/ 642 h 1632"/>
                <a:gd name="T16" fmla="*/ 670 w 1632"/>
                <a:gd name="T17" fmla="*/ 662 h 1632"/>
                <a:gd name="T18" fmla="*/ 728 w 1632"/>
                <a:gd name="T19" fmla="*/ 701 h 1632"/>
                <a:gd name="T20" fmla="*/ 728 w 1632"/>
                <a:gd name="T21" fmla="*/ 701 h 1632"/>
                <a:gd name="T22" fmla="*/ 728 w 1632"/>
                <a:gd name="T23" fmla="*/ 1055 h 1632"/>
                <a:gd name="T24" fmla="*/ 670 w 1632"/>
                <a:gd name="T25" fmla="*/ 1094 h 1632"/>
                <a:gd name="T26" fmla="*/ 670 w 1632"/>
                <a:gd name="T27" fmla="*/ 1114 h 1632"/>
                <a:gd name="T28" fmla="*/ 960 w 1632"/>
                <a:gd name="T29" fmla="*/ 1114 h 1632"/>
                <a:gd name="T30" fmla="*/ 960 w 1632"/>
                <a:gd name="T31" fmla="*/ 1094 h 1632"/>
                <a:gd name="T32" fmla="*/ 902 w 1632"/>
                <a:gd name="T33" fmla="*/ 1055 h 1632"/>
                <a:gd name="T34" fmla="*/ 192 w 1632"/>
                <a:gd name="T35" fmla="*/ 1632 h 1632"/>
                <a:gd name="T36" fmla="*/ 1440 w 1632"/>
                <a:gd name="T37" fmla="*/ 1632 h 1632"/>
                <a:gd name="T38" fmla="*/ 1632 w 1632"/>
                <a:gd name="T39" fmla="*/ 1440 h 1632"/>
                <a:gd name="T40" fmla="*/ 1632 w 1632"/>
                <a:gd name="T41" fmla="*/ 1440 h 1632"/>
                <a:gd name="T42" fmla="*/ 1632 w 1632"/>
                <a:gd name="T43" fmla="*/ 192 h 1632"/>
                <a:gd name="T44" fmla="*/ 1440 w 1632"/>
                <a:gd name="T45" fmla="*/ 0 h 1632"/>
                <a:gd name="T46" fmla="*/ 1440 w 1632"/>
                <a:gd name="T47" fmla="*/ 0 h 1632"/>
                <a:gd name="T48" fmla="*/ 192 w 1632"/>
                <a:gd name="T49" fmla="*/ 0 h 1632"/>
                <a:gd name="T50" fmla="*/ 0 w 1632"/>
                <a:gd name="T51" fmla="*/ 192 h 1632"/>
                <a:gd name="T52" fmla="*/ 0 w 1632"/>
                <a:gd name="T53" fmla="*/ 192 h 1632"/>
                <a:gd name="T54" fmla="*/ 0 w 1632"/>
                <a:gd name="T55" fmla="*/ 1440 h 1632"/>
                <a:gd name="T56" fmla="*/ 192 w 1632"/>
                <a:gd name="T57" fmla="*/ 1632 h 1632"/>
                <a:gd name="T58" fmla="*/ 1141 w 1632"/>
                <a:gd name="T59" fmla="*/ 1211 h 1632"/>
                <a:gd name="T60" fmla="*/ 1141 w 1632"/>
                <a:gd name="T61" fmla="*/ 1518 h 1632"/>
                <a:gd name="T62" fmla="*/ 803 w 1632"/>
                <a:gd name="T63" fmla="*/ 1276 h 1632"/>
                <a:gd name="T64" fmla="*/ 166 w 1632"/>
                <a:gd name="T65" fmla="*/ 781 h 1632"/>
                <a:gd name="T66" fmla="*/ 829 w 1632"/>
                <a:gd name="T67" fmla="*/ 306 h 1632"/>
                <a:gd name="T68" fmla="*/ 1466 w 1632"/>
                <a:gd name="T69" fmla="*/ 800 h 1632"/>
                <a:gd name="T70" fmla="*/ 1141 w 1632"/>
                <a:gd name="T71" fmla="*/ 1211 h 1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32"/>
                <a:gd name="T109" fmla="*/ 0 h 1632"/>
                <a:gd name="T110" fmla="*/ 1632 w 1632"/>
                <a:gd name="T111" fmla="*/ 1632 h 1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32" h="1632">
                  <a:moveTo>
                    <a:pt x="902" y="513"/>
                  </a:moveTo>
                  <a:cubicBezTo>
                    <a:pt x="902" y="468"/>
                    <a:pt x="863" y="432"/>
                    <a:pt x="815" y="432"/>
                  </a:cubicBezTo>
                  <a:cubicBezTo>
                    <a:pt x="767" y="432"/>
                    <a:pt x="728" y="468"/>
                    <a:pt x="728" y="513"/>
                  </a:cubicBezTo>
                  <a:cubicBezTo>
                    <a:pt x="728" y="558"/>
                    <a:pt x="767" y="594"/>
                    <a:pt x="815" y="594"/>
                  </a:cubicBezTo>
                  <a:cubicBezTo>
                    <a:pt x="863" y="594"/>
                    <a:pt x="902" y="558"/>
                    <a:pt x="902" y="513"/>
                  </a:cubicBezTo>
                  <a:close/>
                  <a:moveTo>
                    <a:pt x="902" y="1055"/>
                  </a:moveTo>
                  <a:lnTo>
                    <a:pt x="902" y="642"/>
                  </a:lnTo>
                  <a:lnTo>
                    <a:pt x="670" y="642"/>
                  </a:lnTo>
                  <a:lnTo>
                    <a:pt x="670" y="662"/>
                  </a:lnTo>
                  <a:cubicBezTo>
                    <a:pt x="702" y="662"/>
                    <a:pt x="728" y="679"/>
                    <a:pt x="728" y="701"/>
                  </a:cubicBezTo>
                  <a:cubicBezTo>
                    <a:pt x="728" y="701"/>
                    <a:pt x="728" y="701"/>
                    <a:pt x="728" y="701"/>
                  </a:cubicBezTo>
                  <a:lnTo>
                    <a:pt x="728" y="1055"/>
                  </a:lnTo>
                  <a:cubicBezTo>
                    <a:pt x="728" y="1076"/>
                    <a:pt x="702" y="1094"/>
                    <a:pt x="670" y="1094"/>
                  </a:cubicBezTo>
                  <a:lnTo>
                    <a:pt x="670" y="1114"/>
                  </a:lnTo>
                  <a:lnTo>
                    <a:pt x="960" y="1114"/>
                  </a:lnTo>
                  <a:lnTo>
                    <a:pt x="960" y="1094"/>
                  </a:lnTo>
                  <a:cubicBezTo>
                    <a:pt x="928" y="1094"/>
                    <a:pt x="902" y="1076"/>
                    <a:pt x="902" y="1055"/>
                  </a:cubicBezTo>
                  <a:close/>
                  <a:moveTo>
                    <a:pt x="192" y="1632"/>
                  </a:moveTo>
                  <a:lnTo>
                    <a:pt x="1440" y="1632"/>
                  </a:lnTo>
                  <a:cubicBezTo>
                    <a:pt x="1546" y="1632"/>
                    <a:pt x="1632" y="1546"/>
                    <a:pt x="1632" y="1440"/>
                  </a:cubicBezTo>
                  <a:cubicBezTo>
                    <a:pt x="1632" y="1440"/>
                    <a:pt x="1632" y="1440"/>
                    <a:pt x="1632" y="1440"/>
                  </a:cubicBezTo>
                  <a:lnTo>
                    <a:pt x="1632" y="192"/>
                  </a:lnTo>
                  <a:cubicBezTo>
                    <a:pt x="1632" y="86"/>
                    <a:pt x="1546" y="0"/>
                    <a:pt x="1440" y="0"/>
                  </a:cubicBezTo>
                  <a:lnTo>
                    <a:pt x="192" y="0"/>
                  </a:lnTo>
                  <a:cubicBezTo>
                    <a:pt x="86" y="0"/>
                    <a:pt x="0" y="86"/>
                    <a:pt x="0" y="192"/>
                  </a:cubicBezTo>
                  <a:lnTo>
                    <a:pt x="0" y="1440"/>
                  </a:lnTo>
                  <a:cubicBezTo>
                    <a:pt x="0" y="1546"/>
                    <a:pt x="86" y="1632"/>
                    <a:pt x="192" y="1632"/>
                  </a:cubicBezTo>
                  <a:close/>
                  <a:moveTo>
                    <a:pt x="1141" y="1211"/>
                  </a:moveTo>
                  <a:lnTo>
                    <a:pt x="1141" y="1518"/>
                  </a:lnTo>
                  <a:cubicBezTo>
                    <a:pt x="1002" y="1518"/>
                    <a:pt x="873" y="1426"/>
                    <a:pt x="803" y="1276"/>
                  </a:cubicBezTo>
                  <a:cubicBezTo>
                    <a:pt x="444" y="1270"/>
                    <a:pt x="159" y="1049"/>
                    <a:pt x="166" y="781"/>
                  </a:cubicBezTo>
                  <a:cubicBezTo>
                    <a:pt x="173" y="514"/>
                    <a:pt x="470" y="301"/>
                    <a:pt x="829" y="306"/>
                  </a:cubicBezTo>
                  <a:cubicBezTo>
                    <a:pt x="1188" y="312"/>
                    <a:pt x="1473" y="533"/>
                    <a:pt x="1466" y="800"/>
                  </a:cubicBezTo>
                  <a:cubicBezTo>
                    <a:pt x="1461" y="970"/>
                    <a:pt x="1338" y="1126"/>
                    <a:pt x="1141" y="1211"/>
                  </a:cubicBezTo>
                  <a:close/>
                </a:path>
              </a:pathLst>
            </a:custGeom>
            <a:solidFill>
              <a:srgbClr val="336699"/>
            </a:solidFill>
            <a:ln w="0">
              <a:noFill/>
              <a:prstDash val="solid"/>
              <a:round/>
              <a:headEnd/>
              <a:tailEnd/>
            </a:ln>
          </p:spPr>
          <p:txBody>
            <a:bodyPr/>
            <a:lstStyle/>
            <a:p>
              <a:endParaRPr lang="en-US" dirty="0"/>
            </a:p>
          </p:txBody>
        </p:sp>
      </p:grpSp>
      <p:sp>
        <p:nvSpPr>
          <p:cNvPr id="110" name="TextBox 19"/>
          <p:cNvSpPr txBox="1">
            <a:spLocks noChangeArrowheads="1"/>
          </p:cNvSpPr>
          <p:nvPr/>
        </p:nvSpPr>
        <p:spPr bwMode="auto">
          <a:xfrm>
            <a:off x="827314" y="1066800"/>
            <a:ext cx="2248396" cy="830997"/>
          </a:xfrm>
          <a:prstGeom prst="rect">
            <a:avLst/>
          </a:prstGeom>
          <a:noFill/>
          <a:ln w="9525">
            <a:noFill/>
            <a:miter lim="800000"/>
            <a:headEnd/>
            <a:tailEnd/>
          </a:ln>
        </p:spPr>
        <p:txBody>
          <a:bodyPr wrap="square">
            <a:spAutoFit/>
          </a:bodyPr>
          <a:lstStyle/>
          <a:p>
            <a:pPr algn="l"/>
            <a:r>
              <a:rPr lang="en-US" sz="1600" b="0" dirty="0">
                <a:solidFill>
                  <a:srgbClr val="336699"/>
                </a:solidFill>
              </a:rPr>
              <a:t>An IP address is 32 bits and looks like this:  192.168.1.101</a:t>
            </a:r>
          </a:p>
        </p:txBody>
      </p:sp>
      <p:sp>
        <p:nvSpPr>
          <p:cNvPr id="45" name="Rounded Rectangle 44"/>
          <p:cNvSpPr/>
          <p:nvPr/>
        </p:nvSpPr>
        <p:spPr bwMode="auto">
          <a:xfrm>
            <a:off x="122824" y="5105746"/>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7" name="Title 46"/>
          <p:cNvSpPr>
            <a:spLocks noGrp="1"/>
          </p:cNvSpPr>
          <p:nvPr>
            <p:ph type="title"/>
          </p:nvPr>
        </p:nvSpPr>
        <p:spPr/>
        <p:txBody>
          <a:bodyPr/>
          <a:lstStyle/>
          <a:p>
            <a:r>
              <a:rPr lang="en-US" dirty="0"/>
              <a:t>Network Layer</a:t>
            </a:r>
            <a:br>
              <a:rPr lang="en-US" dirty="0"/>
            </a:br>
            <a:r>
              <a:rPr lang="en-US" sz="2400" dirty="0"/>
              <a:t>(Layer 3)</a:t>
            </a:r>
            <a:endParaRPr lang="en-US" dirty="0"/>
          </a:p>
        </p:txBody>
      </p:sp>
      <p:sp>
        <p:nvSpPr>
          <p:cNvPr id="51" name="Content Placeholder 50"/>
          <p:cNvSpPr>
            <a:spLocks noGrp="1"/>
          </p:cNvSpPr>
          <p:nvPr>
            <p:ph idx="1"/>
          </p:nvPr>
        </p:nvSpPr>
        <p:spPr>
          <a:xfrm>
            <a:off x="4244008" y="1795712"/>
            <a:ext cx="4747591" cy="4595191"/>
          </a:xfrm>
        </p:spPr>
        <p:txBody>
          <a:bodyPr/>
          <a:lstStyle/>
          <a:p>
            <a:r>
              <a:rPr lang="en-US" dirty="0"/>
              <a:t>Also known as the Internet layer</a:t>
            </a:r>
          </a:p>
          <a:p>
            <a:r>
              <a:rPr lang="en-US" dirty="0"/>
              <a:t>Adds a header to the data received from the transport layer</a:t>
            </a:r>
          </a:p>
          <a:p>
            <a:pPr lvl="1"/>
            <a:r>
              <a:rPr lang="en-US" sz="2000" dirty="0"/>
              <a:t>contains the source and destination IP addresses</a:t>
            </a:r>
          </a:p>
          <a:p>
            <a:r>
              <a:rPr lang="en-US" dirty="0"/>
              <a:t>Creates IP Packets</a:t>
            </a:r>
          </a:p>
        </p:txBody>
      </p:sp>
      <p:pic>
        <p:nvPicPr>
          <p:cNvPr id="48" name="Picture 2" descr="C:\Users\c07285\Desktop\dreamstime_xs_23969781_wirelessRouter.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a:t>IPv4 Packet Header Format</a:t>
            </a:r>
            <a:br>
              <a:rPr lang="en-US" dirty="0"/>
            </a:br>
            <a:r>
              <a:rPr lang="en-US" sz="2400" dirty="0"/>
              <a:t>(Reference Slide)</a:t>
            </a:r>
            <a:endParaRPr lang="en-US" dirty="0"/>
          </a:p>
        </p:txBody>
      </p:sp>
      <p:sp>
        <p:nvSpPr>
          <p:cNvPr id="31" name="Rounded Rectangle 4"/>
          <p:cNvSpPr>
            <a:spLocks noChangeArrowheads="1"/>
          </p:cNvSpPr>
          <p:nvPr/>
        </p:nvSpPr>
        <p:spPr bwMode="auto">
          <a:xfrm>
            <a:off x="90446" y="2336634"/>
            <a:ext cx="8932977" cy="3049281"/>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1"/>
          <p:cNvSpPr>
            <a:spLocks noChangeArrowheads="1"/>
          </p:cNvSpPr>
          <p:nvPr/>
        </p:nvSpPr>
        <p:spPr bwMode="auto">
          <a:xfrm flipH="1">
            <a:off x="140676" y="2493001"/>
            <a:ext cx="8832500" cy="324813"/>
          </a:xfrm>
          <a:prstGeom prst="rect">
            <a:avLst/>
          </a:prstGeom>
          <a:solidFill>
            <a:srgbClr val="ECE9D8"/>
          </a:solidFill>
          <a:ln w="28575" algn="ctr">
            <a:noFill/>
            <a:miter lim="800000"/>
            <a:headEnd/>
            <a:tailEnd/>
          </a:ln>
          <a:effectLst/>
        </p:spPr>
        <p:txBody>
          <a:bodyPr wrap="none" anchor="ctr"/>
          <a:lstStyle/>
          <a:p>
            <a:pPr algn="ctr"/>
            <a:r>
              <a:rPr lang="en-US" sz="2400" b="1" dirty="0"/>
              <a:t>IPv4 Packet Header Format</a:t>
            </a:r>
          </a:p>
        </p:txBody>
      </p:sp>
      <p:graphicFrame>
        <p:nvGraphicFramePr>
          <p:cNvPr id="33" name="Table 32"/>
          <p:cNvGraphicFramePr>
            <a:graphicFrameLocks noGrp="1"/>
          </p:cNvGraphicFramePr>
          <p:nvPr/>
        </p:nvGraphicFramePr>
        <p:xfrm>
          <a:off x="220424" y="2993554"/>
          <a:ext cx="8665466" cy="2269870"/>
        </p:xfrm>
        <a:graphic>
          <a:graphicData uri="http://schemas.openxmlformats.org/drawingml/2006/table">
            <a:tbl>
              <a:tblPr firstRow="1" firstCol="1" bandRow="1">
                <a:tableStyleId>{5C22544A-7EE6-4342-B048-85BDC9FD1C3A}</a:tableStyleId>
              </a:tblPr>
              <a:tblGrid>
                <a:gridCol w="570656">
                  <a:extLst>
                    <a:ext uri="{9D8B030D-6E8A-4147-A177-3AD203B41FA5}">
                      <a16:colId xmlns:a16="http://schemas.microsoft.com/office/drawing/2014/main" val="20000"/>
                    </a:ext>
                  </a:extLst>
                </a:gridCol>
                <a:gridCol w="1071155">
                  <a:extLst>
                    <a:ext uri="{9D8B030D-6E8A-4147-A177-3AD203B41FA5}">
                      <a16:colId xmlns:a16="http://schemas.microsoft.com/office/drawing/2014/main" val="20001"/>
                    </a:ext>
                  </a:extLst>
                </a:gridCol>
                <a:gridCol w="1036682">
                  <a:extLst>
                    <a:ext uri="{9D8B030D-6E8A-4147-A177-3AD203B41FA5}">
                      <a16:colId xmlns:a16="http://schemas.microsoft.com/office/drawing/2014/main" val="20002"/>
                    </a:ext>
                  </a:extLst>
                </a:gridCol>
                <a:gridCol w="1471750">
                  <a:extLst>
                    <a:ext uri="{9D8B030D-6E8A-4147-A177-3AD203B41FA5}">
                      <a16:colId xmlns:a16="http://schemas.microsoft.com/office/drawing/2014/main" val="20003"/>
                    </a:ext>
                  </a:extLst>
                </a:gridCol>
                <a:gridCol w="486383">
                  <a:extLst>
                    <a:ext uri="{9D8B030D-6E8A-4147-A177-3AD203B41FA5}">
                      <a16:colId xmlns:a16="http://schemas.microsoft.com/office/drawing/2014/main" val="20004"/>
                    </a:ext>
                  </a:extLst>
                </a:gridCol>
                <a:gridCol w="596960">
                  <a:extLst>
                    <a:ext uri="{9D8B030D-6E8A-4147-A177-3AD203B41FA5}">
                      <a16:colId xmlns:a16="http://schemas.microsoft.com/office/drawing/2014/main" val="20005"/>
                    </a:ext>
                  </a:extLst>
                </a:gridCol>
                <a:gridCol w="1478876">
                  <a:extLst>
                    <a:ext uri="{9D8B030D-6E8A-4147-A177-3AD203B41FA5}">
                      <a16:colId xmlns:a16="http://schemas.microsoft.com/office/drawing/2014/main" val="20006"/>
                    </a:ext>
                  </a:extLst>
                </a:gridCol>
                <a:gridCol w="1953004">
                  <a:extLst>
                    <a:ext uri="{9D8B030D-6E8A-4147-A177-3AD203B41FA5}">
                      <a16:colId xmlns:a16="http://schemas.microsoft.com/office/drawing/2014/main" val="20007"/>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gridSpan="2">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gridSpan="2">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Version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IHL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DSCP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ECN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en-US" sz="1400" b="0" dirty="0">
                          <a:solidFill>
                            <a:schemeClr val="tx1"/>
                          </a:solidFill>
                        </a:rPr>
                        <a:t>Total 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Identification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r>
                        <a:rPr lang="en-US" sz="1400" dirty="0"/>
                        <a:t>Flags</a:t>
                      </a:r>
                      <a:endParaRPr lang="en-US" sz="14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Fragment Offset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2054">
                <a:tc>
                  <a:txBody>
                    <a:bodyPr/>
                    <a:lstStyle/>
                    <a:p>
                      <a:pPr algn="ctr"/>
                      <a:r>
                        <a:rPr lang="en-US" sz="1400" b="0" dirty="0">
                          <a:solidFill>
                            <a:schemeClr val="tx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Time to Live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dirty="0"/>
                        <a:t>Protocol</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3">
                  <a:txBody>
                    <a:bodyPr/>
                    <a:lstStyle/>
                    <a:p>
                      <a:pPr algn="ctr"/>
                      <a:r>
                        <a:rPr lang="en-US" sz="1400" dirty="0"/>
                        <a:t>Header Checksum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2054">
                <a:tc>
                  <a:txBody>
                    <a:bodyPr/>
                    <a:lstStyle/>
                    <a:p>
                      <a:pPr algn="ctr"/>
                      <a:r>
                        <a:rPr lang="en-US" sz="1400" b="0" dirty="0">
                          <a:solidFill>
                            <a:schemeClr val="tx1"/>
                          </a:solidFill>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Source IP Address</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3007">
                <a:tc>
                  <a:txBody>
                    <a:bodyPr/>
                    <a:lstStyle/>
                    <a:p>
                      <a:pPr algn="ctr"/>
                      <a:r>
                        <a:rPr lang="en-US" sz="1400" b="0" dirty="0">
                          <a:solidFill>
                            <a:schemeClr val="tx1"/>
                          </a:solidFill>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Destination IP</a:t>
                      </a:r>
                      <a:r>
                        <a:rPr lang="en-US" sz="1400" b="0" baseline="0" dirty="0">
                          <a:solidFill>
                            <a:schemeClr val="tx1"/>
                          </a:solidFill>
                        </a:rPr>
                        <a:t> Address</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2054">
                <a:tc>
                  <a:txBody>
                    <a:bodyPr/>
                    <a:lstStyle/>
                    <a:p>
                      <a:pPr algn="ctr"/>
                      <a:r>
                        <a:rPr lang="en-US" sz="1400" b="0" dirty="0">
                          <a:solidFill>
                            <a:schemeClr val="tx1"/>
                          </a:solidFill>
                        </a:rPr>
                        <a:t>160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Options (if IHL &gt;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4"/>
          <p:cNvSpPr>
            <a:spLocks noChangeArrowheads="1"/>
          </p:cNvSpPr>
          <p:nvPr/>
        </p:nvSpPr>
        <p:spPr bwMode="auto">
          <a:xfrm>
            <a:off x="124690" y="243543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46" name="Picture 34"/>
          <p:cNvPicPr>
            <a:picLocks noChangeAspect="1" noChangeArrowheads="1"/>
          </p:cNvPicPr>
          <p:nvPr>
            <p:custDataLst>
              <p:tags r:id="rId3"/>
            </p:custDataLst>
          </p:nvPr>
        </p:nvPicPr>
        <p:blipFill>
          <a:blip r:embed="rId9" cstate="print"/>
          <a:srcRect/>
          <a:stretch>
            <a:fillRect/>
          </a:stretch>
        </p:blipFill>
        <p:spPr bwMode="auto">
          <a:xfrm>
            <a:off x="510319" y="3031751"/>
            <a:ext cx="913237" cy="825579"/>
          </a:xfrm>
          <a:prstGeom prst="rect">
            <a:avLst/>
          </a:prstGeom>
          <a:noFill/>
          <a:ln w="9525">
            <a:noFill/>
            <a:miter lim="800000"/>
            <a:headEnd/>
            <a:tailEnd/>
          </a:ln>
        </p:spPr>
      </p:pic>
      <p:sp>
        <p:nvSpPr>
          <p:cNvPr id="52" name="Rectangle 51"/>
          <p:cNvSpPr>
            <a:spLocks noChangeArrowheads="1"/>
          </p:cNvSpPr>
          <p:nvPr/>
        </p:nvSpPr>
        <p:spPr bwMode="auto">
          <a:xfrm>
            <a:off x="496101" y="593477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4" name="Rectangle 29"/>
          <p:cNvSpPr>
            <a:spLocks noChangeArrowheads="1"/>
          </p:cNvSpPr>
          <p:nvPr/>
        </p:nvSpPr>
        <p:spPr bwMode="auto">
          <a:xfrm>
            <a:off x="496624" y="5561285"/>
            <a:ext cx="3596118" cy="345137"/>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5" name="Rectangle 54"/>
          <p:cNvSpPr>
            <a:spLocks noChangeArrowheads="1"/>
          </p:cNvSpPr>
          <p:nvPr/>
        </p:nvSpPr>
        <p:spPr bwMode="auto">
          <a:xfrm>
            <a:off x="496101" y="518800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55"/>
          <p:cNvGrpSpPr/>
          <p:nvPr>
            <p:custDataLst>
              <p:tags r:id="rId4"/>
            </p:custDataLst>
          </p:nvPr>
        </p:nvGrpSpPr>
        <p:grpSpPr>
          <a:xfrm>
            <a:off x="3646510" y="5953177"/>
            <a:ext cx="532846" cy="410664"/>
            <a:chOff x="3646510" y="6115473"/>
            <a:chExt cx="532846" cy="410664"/>
          </a:xfrm>
        </p:grpSpPr>
        <p:sp>
          <p:nvSpPr>
            <p:cNvPr id="57" name="Cube 56"/>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sp>
          <p:nvSpPr>
            <p:cNvPr id="58" name="Rectangle 57"/>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cxnSp>
          <p:nvCxnSpPr>
            <p:cNvPr id="59" name="Straight Connector 58"/>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0" name="Straight Connector 5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2" name="Rectangle 61"/>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sp>
          <p:nvSpPr>
            <p:cNvPr id="63" name="Rectangle 62"/>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5" name="Straight Connector 84"/>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7" name="Straight Connector 86"/>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0" name="Picture 2"/>
          <p:cNvPicPr>
            <a:picLocks noChangeAspect="1" noChangeArrowheads="1"/>
          </p:cNvPicPr>
          <p:nvPr>
            <p:custDataLst>
              <p:tags r:id="rId5"/>
            </p:custDataLst>
          </p:nvPr>
        </p:nvPicPr>
        <p:blipFill>
          <a:blip r:embed="rId10" cstate="print"/>
          <a:srcRect/>
          <a:stretch>
            <a:fillRect/>
          </a:stretch>
        </p:blipFill>
        <p:spPr bwMode="auto">
          <a:xfrm>
            <a:off x="1792834" y="3033063"/>
            <a:ext cx="908804" cy="814411"/>
          </a:xfrm>
          <a:prstGeom prst="rect">
            <a:avLst/>
          </a:prstGeom>
          <a:noFill/>
          <a:ln w="9525">
            <a:noFill/>
            <a:miter lim="800000"/>
            <a:headEnd/>
            <a:tailEnd/>
          </a:ln>
        </p:spPr>
      </p:pic>
      <p:graphicFrame>
        <p:nvGraphicFramePr>
          <p:cNvPr id="214024" name="Object 3"/>
          <p:cNvGraphicFramePr>
            <a:graphicFrameLocks noChangeAspect="1"/>
          </p:cNvGraphicFramePr>
          <p:nvPr>
            <p:extLst/>
          </p:nvPr>
        </p:nvGraphicFramePr>
        <p:xfrm>
          <a:off x="180975" y="5584454"/>
          <a:ext cx="306388" cy="304800"/>
        </p:xfrm>
        <a:graphic>
          <a:graphicData uri="http://schemas.openxmlformats.org/presentationml/2006/ole">
            <mc:AlternateContent xmlns:mc="http://schemas.openxmlformats.org/markup-compatibility/2006">
              <mc:Choice xmlns:v="urn:schemas-microsoft-com:vml" Requires="v">
                <p:oleObj spid="_x0000_s7171" r:id="rId11" imgW="942840" imgH="942840" progId="">
                  <p:embed/>
                </p:oleObj>
              </mc:Choice>
              <mc:Fallback>
                <p:oleObj r:id="rId11" imgW="942840" imgH="942840" progId="">
                  <p:embed/>
                  <p:pic>
                    <p:nvPicPr>
                      <p:cNvPr id="214024"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 y="5584454"/>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03" name="Rounded Rectangle 2"/>
          <p:cNvSpPr>
            <a:spLocks noChangeArrowheads="1"/>
          </p:cNvSpPr>
          <p:nvPr/>
        </p:nvSpPr>
        <p:spPr bwMode="auto">
          <a:xfrm>
            <a:off x="106875" y="1073725"/>
            <a:ext cx="2980709" cy="830285"/>
          </a:xfrm>
          <a:prstGeom prst="roundRect">
            <a:avLst>
              <a:gd name="adj" fmla="val 4468"/>
            </a:avLst>
          </a:prstGeom>
          <a:solidFill>
            <a:srgbClr val="EAEAF6"/>
          </a:solidFill>
          <a:ln w="3175" algn="ctr">
            <a:solidFill>
              <a:srgbClr val="ECE9D8"/>
            </a:solidFill>
            <a:round/>
            <a:headEnd/>
            <a:tailEnd/>
          </a:ln>
        </p:spPr>
        <p:txBody>
          <a:bodyPr anchor="ctr"/>
          <a:lstStyle/>
          <a:p>
            <a:endParaRPr lang="en-US" dirty="0"/>
          </a:p>
        </p:txBody>
      </p:sp>
      <p:grpSp>
        <p:nvGrpSpPr>
          <p:cNvPr id="3" name="Group 5"/>
          <p:cNvGrpSpPr>
            <a:grpSpLocks/>
          </p:cNvGrpSpPr>
          <p:nvPr>
            <p:custDataLst>
              <p:tags r:id="rId6"/>
            </p:custDataLst>
          </p:nvPr>
        </p:nvGrpSpPr>
        <p:grpSpPr bwMode="auto">
          <a:xfrm>
            <a:off x="183075" y="1149925"/>
            <a:ext cx="609600" cy="609600"/>
            <a:chOff x="304800" y="5181600"/>
            <a:chExt cx="685800" cy="685800"/>
          </a:xfrm>
        </p:grpSpPr>
        <p:sp>
          <p:nvSpPr>
            <p:cNvPr id="107" name="Rounded Rectangle 4"/>
            <p:cNvSpPr>
              <a:spLocks noChangeArrowheads="1"/>
            </p:cNvSpPr>
            <p:nvPr/>
          </p:nvSpPr>
          <p:spPr bwMode="auto">
            <a:xfrm>
              <a:off x="304800" y="5181600"/>
              <a:ext cx="685800" cy="685800"/>
            </a:xfrm>
            <a:prstGeom prst="roundRect">
              <a:avLst>
                <a:gd name="adj" fmla="val 16667"/>
              </a:avLst>
            </a:prstGeom>
            <a:solidFill>
              <a:schemeClr val="bg1"/>
            </a:solidFill>
            <a:ln w="3175" algn="ctr">
              <a:solidFill>
                <a:srgbClr val="ECE9D8"/>
              </a:solidFill>
              <a:round/>
              <a:headEnd/>
              <a:tailEnd/>
            </a:ln>
          </p:spPr>
          <p:txBody>
            <a:bodyPr anchor="ctr"/>
            <a:lstStyle/>
            <a:p>
              <a:endParaRPr lang="en-US" dirty="0"/>
            </a:p>
          </p:txBody>
        </p:sp>
        <p:sp>
          <p:nvSpPr>
            <p:cNvPr id="116" name="Freeform 3"/>
            <p:cNvSpPr>
              <a:spLocks noEditPoints="1"/>
            </p:cNvSpPr>
            <p:nvPr/>
          </p:nvSpPr>
          <p:spPr bwMode="auto">
            <a:xfrm>
              <a:off x="304800" y="5181600"/>
              <a:ext cx="685800" cy="685800"/>
            </a:xfrm>
            <a:custGeom>
              <a:avLst/>
              <a:gdLst>
                <a:gd name="T0" fmla="*/ 902 w 1632"/>
                <a:gd name="T1" fmla="*/ 513 h 1632"/>
                <a:gd name="T2" fmla="*/ 815 w 1632"/>
                <a:gd name="T3" fmla="*/ 432 h 1632"/>
                <a:gd name="T4" fmla="*/ 728 w 1632"/>
                <a:gd name="T5" fmla="*/ 513 h 1632"/>
                <a:gd name="T6" fmla="*/ 815 w 1632"/>
                <a:gd name="T7" fmla="*/ 594 h 1632"/>
                <a:gd name="T8" fmla="*/ 902 w 1632"/>
                <a:gd name="T9" fmla="*/ 513 h 1632"/>
                <a:gd name="T10" fmla="*/ 902 w 1632"/>
                <a:gd name="T11" fmla="*/ 1055 h 1632"/>
                <a:gd name="T12" fmla="*/ 902 w 1632"/>
                <a:gd name="T13" fmla="*/ 642 h 1632"/>
                <a:gd name="T14" fmla="*/ 670 w 1632"/>
                <a:gd name="T15" fmla="*/ 642 h 1632"/>
                <a:gd name="T16" fmla="*/ 670 w 1632"/>
                <a:gd name="T17" fmla="*/ 662 h 1632"/>
                <a:gd name="T18" fmla="*/ 728 w 1632"/>
                <a:gd name="T19" fmla="*/ 701 h 1632"/>
                <a:gd name="T20" fmla="*/ 728 w 1632"/>
                <a:gd name="T21" fmla="*/ 701 h 1632"/>
                <a:gd name="T22" fmla="*/ 728 w 1632"/>
                <a:gd name="T23" fmla="*/ 1055 h 1632"/>
                <a:gd name="T24" fmla="*/ 670 w 1632"/>
                <a:gd name="T25" fmla="*/ 1094 h 1632"/>
                <a:gd name="T26" fmla="*/ 670 w 1632"/>
                <a:gd name="T27" fmla="*/ 1114 h 1632"/>
                <a:gd name="T28" fmla="*/ 960 w 1632"/>
                <a:gd name="T29" fmla="*/ 1114 h 1632"/>
                <a:gd name="T30" fmla="*/ 960 w 1632"/>
                <a:gd name="T31" fmla="*/ 1094 h 1632"/>
                <a:gd name="T32" fmla="*/ 902 w 1632"/>
                <a:gd name="T33" fmla="*/ 1055 h 1632"/>
                <a:gd name="T34" fmla="*/ 192 w 1632"/>
                <a:gd name="T35" fmla="*/ 1632 h 1632"/>
                <a:gd name="T36" fmla="*/ 1440 w 1632"/>
                <a:gd name="T37" fmla="*/ 1632 h 1632"/>
                <a:gd name="T38" fmla="*/ 1632 w 1632"/>
                <a:gd name="T39" fmla="*/ 1440 h 1632"/>
                <a:gd name="T40" fmla="*/ 1632 w 1632"/>
                <a:gd name="T41" fmla="*/ 1440 h 1632"/>
                <a:gd name="T42" fmla="*/ 1632 w 1632"/>
                <a:gd name="T43" fmla="*/ 192 h 1632"/>
                <a:gd name="T44" fmla="*/ 1440 w 1632"/>
                <a:gd name="T45" fmla="*/ 0 h 1632"/>
                <a:gd name="T46" fmla="*/ 1440 w 1632"/>
                <a:gd name="T47" fmla="*/ 0 h 1632"/>
                <a:gd name="T48" fmla="*/ 192 w 1632"/>
                <a:gd name="T49" fmla="*/ 0 h 1632"/>
                <a:gd name="T50" fmla="*/ 0 w 1632"/>
                <a:gd name="T51" fmla="*/ 192 h 1632"/>
                <a:gd name="T52" fmla="*/ 0 w 1632"/>
                <a:gd name="T53" fmla="*/ 192 h 1632"/>
                <a:gd name="T54" fmla="*/ 0 w 1632"/>
                <a:gd name="T55" fmla="*/ 1440 h 1632"/>
                <a:gd name="T56" fmla="*/ 192 w 1632"/>
                <a:gd name="T57" fmla="*/ 1632 h 1632"/>
                <a:gd name="T58" fmla="*/ 1141 w 1632"/>
                <a:gd name="T59" fmla="*/ 1211 h 1632"/>
                <a:gd name="T60" fmla="*/ 1141 w 1632"/>
                <a:gd name="T61" fmla="*/ 1518 h 1632"/>
                <a:gd name="T62" fmla="*/ 803 w 1632"/>
                <a:gd name="T63" fmla="*/ 1276 h 1632"/>
                <a:gd name="T64" fmla="*/ 166 w 1632"/>
                <a:gd name="T65" fmla="*/ 781 h 1632"/>
                <a:gd name="T66" fmla="*/ 829 w 1632"/>
                <a:gd name="T67" fmla="*/ 306 h 1632"/>
                <a:gd name="T68" fmla="*/ 1466 w 1632"/>
                <a:gd name="T69" fmla="*/ 800 h 1632"/>
                <a:gd name="T70" fmla="*/ 1141 w 1632"/>
                <a:gd name="T71" fmla="*/ 1211 h 1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32"/>
                <a:gd name="T109" fmla="*/ 0 h 1632"/>
                <a:gd name="T110" fmla="*/ 1632 w 1632"/>
                <a:gd name="T111" fmla="*/ 1632 h 1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32" h="1632">
                  <a:moveTo>
                    <a:pt x="902" y="513"/>
                  </a:moveTo>
                  <a:cubicBezTo>
                    <a:pt x="902" y="468"/>
                    <a:pt x="863" y="432"/>
                    <a:pt x="815" y="432"/>
                  </a:cubicBezTo>
                  <a:cubicBezTo>
                    <a:pt x="767" y="432"/>
                    <a:pt x="728" y="468"/>
                    <a:pt x="728" y="513"/>
                  </a:cubicBezTo>
                  <a:cubicBezTo>
                    <a:pt x="728" y="558"/>
                    <a:pt x="767" y="594"/>
                    <a:pt x="815" y="594"/>
                  </a:cubicBezTo>
                  <a:cubicBezTo>
                    <a:pt x="863" y="594"/>
                    <a:pt x="902" y="558"/>
                    <a:pt x="902" y="513"/>
                  </a:cubicBezTo>
                  <a:close/>
                  <a:moveTo>
                    <a:pt x="902" y="1055"/>
                  </a:moveTo>
                  <a:lnTo>
                    <a:pt x="902" y="642"/>
                  </a:lnTo>
                  <a:lnTo>
                    <a:pt x="670" y="642"/>
                  </a:lnTo>
                  <a:lnTo>
                    <a:pt x="670" y="662"/>
                  </a:lnTo>
                  <a:cubicBezTo>
                    <a:pt x="702" y="662"/>
                    <a:pt x="728" y="679"/>
                    <a:pt x="728" y="701"/>
                  </a:cubicBezTo>
                  <a:cubicBezTo>
                    <a:pt x="728" y="701"/>
                    <a:pt x="728" y="701"/>
                    <a:pt x="728" y="701"/>
                  </a:cubicBezTo>
                  <a:lnTo>
                    <a:pt x="728" y="1055"/>
                  </a:lnTo>
                  <a:cubicBezTo>
                    <a:pt x="728" y="1076"/>
                    <a:pt x="702" y="1094"/>
                    <a:pt x="670" y="1094"/>
                  </a:cubicBezTo>
                  <a:lnTo>
                    <a:pt x="670" y="1114"/>
                  </a:lnTo>
                  <a:lnTo>
                    <a:pt x="960" y="1114"/>
                  </a:lnTo>
                  <a:lnTo>
                    <a:pt x="960" y="1094"/>
                  </a:lnTo>
                  <a:cubicBezTo>
                    <a:pt x="928" y="1094"/>
                    <a:pt x="902" y="1076"/>
                    <a:pt x="902" y="1055"/>
                  </a:cubicBezTo>
                  <a:close/>
                  <a:moveTo>
                    <a:pt x="192" y="1632"/>
                  </a:moveTo>
                  <a:lnTo>
                    <a:pt x="1440" y="1632"/>
                  </a:lnTo>
                  <a:cubicBezTo>
                    <a:pt x="1546" y="1632"/>
                    <a:pt x="1632" y="1546"/>
                    <a:pt x="1632" y="1440"/>
                  </a:cubicBezTo>
                  <a:cubicBezTo>
                    <a:pt x="1632" y="1440"/>
                    <a:pt x="1632" y="1440"/>
                    <a:pt x="1632" y="1440"/>
                  </a:cubicBezTo>
                  <a:lnTo>
                    <a:pt x="1632" y="192"/>
                  </a:lnTo>
                  <a:cubicBezTo>
                    <a:pt x="1632" y="86"/>
                    <a:pt x="1546" y="0"/>
                    <a:pt x="1440" y="0"/>
                  </a:cubicBezTo>
                  <a:lnTo>
                    <a:pt x="192" y="0"/>
                  </a:lnTo>
                  <a:cubicBezTo>
                    <a:pt x="86" y="0"/>
                    <a:pt x="0" y="86"/>
                    <a:pt x="0" y="192"/>
                  </a:cubicBezTo>
                  <a:lnTo>
                    <a:pt x="0" y="1440"/>
                  </a:lnTo>
                  <a:cubicBezTo>
                    <a:pt x="0" y="1546"/>
                    <a:pt x="86" y="1632"/>
                    <a:pt x="192" y="1632"/>
                  </a:cubicBezTo>
                  <a:close/>
                  <a:moveTo>
                    <a:pt x="1141" y="1211"/>
                  </a:moveTo>
                  <a:lnTo>
                    <a:pt x="1141" y="1518"/>
                  </a:lnTo>
                  <a:cubicBezTo>
                    <a:pt x="1002" y="1518"/>
                    <a:pt x="873" y="1426"/>
                    <a:pt x="803" y="1276"/>
                  </a:cubicBezTo>
                  <a:cubicBezTo>
                    <a:pt x="444" y="1270"/>
                    <a:pt x="159" y="1049"/>
                    <a:pt x="166" y="781"/>
                  </a:cubicBezTo>
                  <a:cubicBezTo>
                    <a:pt x="173" y="514"/>
                    <a:pt x="470" y="301"/>
                    <a:pt x="829" y="306"/>
                  </a:cubicBezTo>
                  <a:cubicBezTo>
                    <a:pt x="1188" y="312"/>
                    <a:pt x="1473" y="533"/>
                    <a:pt x="1466" y="800"/>
                  </a:cubicBezTo>
                  <a:cubicBezTo>
                    <a:pt x="1461" y="970"/>
                    <a:pt x="1338" y="1126"/>
                    <a:pt x="1141" y="1211"/>
                  </a:cubicBezTo>
                  <a:close/>
                </a:path>
              </a:pathLst>
            </a:custGeom>
            <a:solidFill>
              <a:srgbClr val="336699"/>
            </a:solidFill>
            <a:ln w="0">
              <a:noFill/>
              <a:prstDash val="solid"/>
              <a:round/>
              <a:headEnd/>
              <a:tailEnd/>
            </a:ln>
          </p:spPr>
          <p:txBody>
            <a:bodyPr/>
            <a:lstStyle/>
            <a:p>
              <a:endParaRPr lang="en-US" dirty="0"/>
            </a:p>
          </p:txBody>
        </p:sp>
      </p:grpSp>
      <p:sp>
        <p:nvSpPr>
          <p:cNvPr id="117" name="TextBox 19"/>
          <p:cNvSpPr txBox="1">
            <a:spLocks noChangeArrowheads="1"/>
          </p:cNvSpPr>
          <p:nvPr/>
        </p:nvSpPr>
        <p:spPr bwMode="auto">
          <a:xfrm>
            <a:off x="827314" y="1066800"/>
            <a:ext cx="2248396" cy="830997"/>
          </a:xfrm>
          <a:prstGeom prst="rect">
            <a:avLst/>
          </a:prstGeom>
          <a:noFill/>
          <a:ln w="9525">
            <a:noFill/>
            <a:miter lim="800000"/>
            <a:headEnd/>
            <a:tailEnd/>
          </a:ln>
        </p:spPr>
        <p:txBody>
          <a:bodyPr wrap="square">
            <a:spAutoFit/>
          </a:bodyPr>
          <a:lstStyle/>
          <a:p>
            <a:pPr algn="l"/>
            <a:r>
              <a:rPr lang="en-US" sz="1600" b="0" dirty="0">
                <a:solidFill>
                  <a:srgbClr val="336699"/>
                </a:solidFill>
              </a:rPr>
              <a:t>A MAC address is 48 bits and looks like this:  F0:DE:F1:1E:E8:93</a:t>
            </a:r>
          </a:p>
        </p:txBody>
      </p:sp>
      <p:sp>
        <p:nvSpPr>
          <p:cNvPr id="51" name="Rectangle 50"/>
          <p:cNvSpPr>
            <a:spLocks noChangeArrowheads="1"/>
          </p:cNvSpPr>
          <p:nvPr/>
        </p:nvSpPr>
        <p:spPr bwMode="auto">
          <a:xfrm>
            <a:off x="2971799" y="481483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53" name="Rectangle 52"/>
          <p:cNvSpPr>
            <a:spLocks noChangeArrowheads="1"/>
          </p:cNvSpPr>
          <p:nvPr/>
        </p:nvSpPr>
        <p:spPr bwMode="auto">
          <a:xfrm>
            <a:off x="495432"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65" name="Rectangle 64"/>
          <p:cNvSpPr>
            <a:spLocks noChangeArrowheads="1"/>
          </p:cNvSpPr>
          <p:nvPr/>
        </p:nvSpPr>
        <p:spPr bwMode="auto">
          <a:xfrm>
            <a:off x="877067" y="391093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66" name="Rectangle 65"/>
          <p:cNvSpPr>
            <a:spLocks noChangeArrowheads="1"/>
          </p:cNvSpPr>
          <p:nvPr/>
        </p:nvSpPr>
        <p:spPr bwMode="auto">
          <a:xfrm>
            <a:off x="125997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7" name="Rectangle 66"/>
          <p:cNvSpPr>
            <a:spLocks noChangeArrowheads="1"/>
          </p:cNvSpPr>
          <p:nvPr/>
        </p:nvSpPr>
        <p:spPr bwMode="auto">
          <a:xfrm>
            <a:off x="164351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8" name="Rectangle 67"/>
          <p:cNvSpPr>
            <a:spLocks noChangeArrowheads="1"/>
          </p:cNvSpPr>
          <p:nvPr/>
        </p:nvSpPr>
        <p:spPr bwMode="auto">
          <a:xfrm>
            <a:off x="2976437" y="391261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9" name="Rectangle 68"/>
          <p:cNvSpPr>
            <a:spLocks noChangeArrowheads="1"/>
          </p:cNvSpPr>
          <p:nvPr/>
        </p:nvSpPr>
        <p:spPr bwMode="auto">
          <a:xfrm>
            <a:off x="3359342"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70" name="Rectangle 69"/>
          <p:cNvSpPr>
            <a:spLocks noChangeArrowheads="1"/>
          </p:cNvSpPr>
          <p:nvPr/>
        </p:nvSpPr>
        <p:spPr bwMode="auto">
          <a:xfrm>
            <a:off x="3739707"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1" name="Rectangle 70"/>
          <p:cNvSpPr>
            <a:spLocks noChangeArrowheads="1"/>
          </p:cNvSpPr>
          <p:nvPr/>
        </p:nvSpPr>
        <p:spPr bwMode="auto">
          <a:xfrm>
            <a:off x="2026417"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2" name="Rectangle 71"/>
          <p:cNvSpPr>
            <a:spLocks noChangeArrowheads="1"/>
          </p:cNvSpPr>
          <p:nvPr/>
        </p:nvSpPr>
        <p:spPr bwMode="auto">
          <a:xfrm>
            <a:off x="2411106" y="391059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3" name="Rectangle 72"/>
          <p:cNvSpPr>
            <a:spLocks noChangeArrowheads="1"/>
          </p:cNvSpPr>
          <p:nvPr/>
        </p:nvSpPr>
        <p:spPr bwMode="auto">
          <a:xfrm>
            <a:off x="495432" y="481483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7" name="Rounded Rectangle 46"/>
          <p:cNvSpPr/>
          <p:nvPr/>
        </p:nvSpPr>
        <p:spPr bwMode="auto">
          <a:xfrm>
            <a:off x="122824" y="5474242"/>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8" name="Title 47"/>
          <p:cNvSpPr>
            <a:spLocks noGrp="1"/>
          </p:cNvSpPr>
          <p:nvPr>
            <p:ph type="title"/>
          </p:nvPr>
        </p:nvSpPr>
        <p:spPr/>
        <p:txBody>
          <a:bodyPr/>
          <a:lstStyle/>
          <a:p>
            <a:r>
              <a:rPr lang="en-US" dirty="0"/>
              <a:t>Data Link Layer</a:t>
            </a:r>
            <a:br>
              <a:rPr lang="en-US" dirty="0"/>
            </a:br>
            <a:r>
              <a:rPr lang="en-US" sz="2400" dirty="0"/>
              <a:t>(Layer 2)</a:t>
            </a:r>
            <a:endParaRPr lang="en-US" dirty="0"/>
          </a:p>
        </p:txBody>
      </p:sp>
      <p:sp>
        <p:nvSpPr>
          <p:cNvPr id="56" name="Content Placeholder 55"/>
          <p:cNvSpPr>
            <a:spLocks noGrp="1"/>
          </p:cNvSpPr>
          <p:nvPr>
            <p:ph idx="1"/>
          </p:nvPr>
        </p:nvSpPr>
        <p:spPr>
          <a:xfrm>
            <a:off x="4164496" y="1454724"/>
            <a:ext cx="4827104" cy="4936179"/>
          </a:xfrm>
        </p:spPr>
        <p:txBody>
          <a:bodyPr/>
          <a:lstStyle/>
          <a:p>
            <a:r>
              <a:rPr lang="en-US" dirty="0"/>
              <a:t>Uses a Media Access Controller to generate frames</a:t>
            </a:r>
          </a:p>
          <a:p>
            <a:r>
              <a:rPr lang="en-US" dirty="0"/>
              <a:t>Adds a header to the packet</a:t>
            </a:r>
          </a:p>
          <a:p>
            <a:pPr lvl="1"/>
            <a:r>
              <a:rPr lang="en-US" sz="2400" dirty="0"/>
              <a:t>Source and destination MAC addresses</a:t>
            </a:r>
          </a:p>
          <a:p>
            <a:r>
              <a:rPr lang="en-US" dirty="0"/>
              <a:t>Every host has at least one MAC address</a:t>
            </a:r>
          </a:p>
        </p:txBody>
      </p:sp>
      <p:pic>
        <p:nvPicPr>
          <p:cNvPr id="49" name="Picture 2" descr="C:\Users\c07285\Desktop\dreamstime_xs_23969781_wirelessRouter.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US" sz="3200" dirty="0"/>
              <a:t>Ethernet and Wi-Fi</a:t>
            </a:r>
            <a:r>
              <a:rPr lang="en-US" sz="3200" baseline="30000" dirty="0"/>
              <a:t>®</a:t>
            </a:r>
            <a:r>
              <a:rPr lang="en-US" sz="3200" dirty="0"/>
              <a:t> Frame Formats</a:t>
            </a:r>
            <a:br>
              <a:rPr lang="en-US" sz="3200" dirty="0"/>
            </a:br>
            <a:r>
              <a:rPr lang="en-US" sz="2400" dirty="0"/>
              <a:t>(Reference Slide)</a:t>
            </a:r>
            <a:endParaRPr lang="en-US" dirty="0"/>
          </a:p>
        </p:txBody>
      </p:sp>
      <p:sp>
        <p:nvSpPr>
          <p:cNvPr id="54" name="Rounded Rectangle 4"/>
          <p:cNvSpPr>
            <a:spLocks noChangeArrowheads="1"/>
          </p:cNvSpPr>
          <p:nvPr/>
        </p:nvSpPr>
        <p:spPr bwMode="auto">
          <a:xfrm>
            <a:off x="58368" y="1219200"/>
            <a:ext cx="9010651" cy="1610041"/>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63" name="Rectangle 62"/>
          <p:cNvSpPr>
            <a:spLocks noChangeArrowheads="1"/>
          </p:cNvSpPr>
          <p:nvPr/>
        </p:nvSpPr>
        <p:spPr bwMode="auto">
          <a:xfrm flipH="1">
            <a:off x="200023" y="1289480"/>
            <a:ext cx="8763001" cy="324813"/>
          </a:xfrm>
          <a:prstGeom prst="rect">
            <a:avLst/>
          </a:prstGeom>
          <a:solidFill>
            <a:srgbClr val="ECE9D8"/>
          </a:solidFill>
          <a:ln w="28575" algn="ctr">
            <a:noFill/>
            <a:miter lim="800000"/>
            <a:headEnd/>
            <a:tailEnd/>
          </a:ln>
          <a:effectLst/>
        </p:spPr>
        <p:txBody>
          <a:bodyPr wrap="none" anchor="ctr"/>
          <a:lstStyle/>
          <a:p>
            <a:pPr algn="ctr"/>
            <a:r>
              <a:rPr lang="en-US" sz="2400" b="1" dirty="0"/>
              <a:t>Ethernet (802.3) Frame Format</a:t>
            </a:r>
          </a:p>
        </p:txBody>
      </p:sp>
      <p:sp>
        <p:nvSpPr>
          <p:cNvPr id="64" name="Rectangle 3"/>
          <p:cNvSpPr>
            <a:spLocks noChangeArrowheads="1"/>
          </p:cNvSpPr>
          <p:nvPr/>
        </p:nvSpPr>
        <p:spPr bwMode="auto">
          <a:xfrm>
            <a:off x="5342448" y="3363902"/>
            <a:ext cx="3726220" cy="1027889"/>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2000" b="1" dirty="0"/>
              <a:t>For TCP/IP communications, the payload for a frame is a packet</a:t>
            </a:r>
          </a:p>
        </p:txBody>
      </p:sp>
      <p:sp>
        <p:nvSpPr>
          <p:cNvPr id="65" name="PPTShape_0"/>
          <p:cNvSpPr>
            <a:spLocks noChangeArrowheads="1"/>
          </p:cNvSpPr>
          <p:nvPr/>
        </p:nvSpPr>
        <p:spPr bwMode="auto">
          <a:xfrm>
            <a:off x="58362" y="4619893"/>
            <a:ext cx="8978630" cy="1740489"/>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66" name="Rectangle 65"/>
          <p:cNvSpPr>
            <a:spLocks noChangeArrowheads="1"/>
          </p:cNvSpPr>
          <p:nvPr/>
        </p:nvSpPr>
        <p:spPr bwMode="auto">
          <a:xfrm flipH="1">
            <a:off x="209550" y="4653166"/>
            <a:ext cx="8762999" cy="324813"/>
          </a:xfrm>
          <a:prstGeom prst="rect">
            <a:avLst/>
          </a:prstGeom>
          <a:solidFill>
            <a:srgbClr val="ECE9D8"/>
          </a:solidFill>
          <a:ln w="28575" algn="ctr">
            <a:noFill/>
            <a:miter lim="800000"/>
            <a:headEnd/>
            <a:tailEnd/>
          </a:ln>
          <a:effectLst/>
        </p:spPr>
        <p:txBody>
          <a:bodyPr wrap="none" anchor="ctr"/>
          <a:lstStyle/>
          <a:p>
            <a:pPr algn="ctr"/>
            <a:r>
              <a:rPr lang="en-US" sz="2400" b="1" dirty="0"/>
              <a:t>Wi-Fi (802.11) Frame Format</a:t>
            </a:r>
          </a:p>
        </p:txBody>
      </p:sp>
      <p:sp>
        <p:nvSpPr>
          <p:cNvPr id="68" name="PPTShape_1"/>
          <p:cNvSpPr>
            <a:spLocks noChangeShapeType="1"/>
          </p:cNvSpPr>
          <p:nvPr/>
        </p:nvSpPr>
        <p:spPr bwMode="auto">
          <a:xfrm flipH="1">
            <a:off x="7851454" y="4184924"/>
            <a:ext cx="1484" cy="684810"/>
          </a:xfrm>
          <a:prstGeom prst="line">
            <a:avLst/>
          </a:prstGeom>
          <a:noFill/>
          <a:ln w="76200">
            <a:solidFill>
              <a:srgbClr val="800000"/>
            </a:solidFill>
            <a:round/>
            <a:headEnd/>
            <a:tailEnd type="triangle" w="med" len="med"/>
          </a:ln>
        </p:spPr>
        <p:txBody>
          <a:bodyPr anchor="ctr"/>
          <a:lstStyle/>
          <a:p>
            <a:endParaRPr lang="en-US" dirty="0"/>
          </a:p>
        </p:txBody>
      </p:sp>
      <p:graphicFrame>
        <p:nvGraphicFramePr>
          <p:cNvPr id="69" name="Table 68"/>
          <p:cNvGraphicFramePr>
            <a:graphicFrameLocks noGrp="1"/>
          </p:cNvGraphicFramePr>
          <p:nvPr>
            <p:extLst/>
          </p:nvPr>
        </p:nvGraphicFramePr>
        <p:xfrm>
          <a:off x="174995" y="1675925"/>
          <a:ext cx="8784696" cy="1036320"/>
        </p:xfrm>
        <a:graphic>
          <a:graphicData uri="http://schemas.openxmlformats.org/drawingml/2006/table">
            <a:tbl>
              <a:tblPr firstRow="1" bandRow="1">
                <a:tableStyleId>{5C22544A-7EE6-4342-B048-85BDC9FD1C3A}</a:tableStyleId>
              </a:tblPr>
              <a:tblGrid>
                <a:gridCol w="943685">
                  <a:extLst>
                    <a:ext uri="{9D8B030D-6E8A-4147-A177-3AD203B41FA5}">
                      <a16:colId xmlns:a16="http://schemas.microsoft.com/office/drawing/2014/main" val="20000"/>
                    </a:ext>
                  </a:extLst>
                </a:gridCol>
                <a:gridCol w="914570">
                  <a:extLst>
                    <a:ext uri="{9D8B030D-6E8A-4147-A177-3AD203B41FA5}">
                      <a16:colId xmlns:a16="http://schemas.microsoft.com/office/drawing/2014/main" val="20001"/>
                    </a:ext>
                  </a:extLst>
                </a:gridCol>
                <a:gridCol w="1381328">
                  <a:extLst>
                    <a:ext uri="{9D8B030D-6E8A-4147-A177-3AD203B41FA5}">
                      <a16:colId xmlns:a16="http://schemas.microsoft.com/office/drawing/2014/main" val="20002"/>
                    </a:ext>
                  </a:extLst>
                </a:gridCol>
                <a:gridCol w="1283881">
                  <a:extLst>
                    <a:ext uri="{9D8B030D-6E8A-4147-A177-3AD203B41FA5}">
                      <a16:colId xmlns:a16="http://schemas.microsoft.com/office/drawing/2014/main" val="20003"/>
                    </a:ext>
                  </a:extLst>
                </a:gridCol>
                <a:gridCol w="826851">
                  <a:extLst>
                    <a:ext uri="{9D8B030D-6E8A-4147-A177-3AD203B41FA5}">
                      <a16:colId xmlns:a16="http://schemas.microsoft.com/office/drawing/2014/main" val="20004"/>
                    </a:ext>
                  </a:extLst>
                </a:gridCol>
                <a:gridCol w="1566323">
                  <a:extLst>
                    <a:ext uri="{9D8B030D-6E8A-4147-A177-3AD203B41FA5}">
                      <a16:colId xmlns:a16="http://schemas.microsoft.com/office/drawing/2014/main" val="20005"/>
                    </a:ext>
                  </a:extLst>
                </a:gridCol>
                <a:gridCol w="797499">
                  <a:extLst>
                    <a:ext uri="{9D8B030D-6E8A-4147-A177-3AD203B41FA5}">
                      <a16:colId xmlns:a16="http://schemas.microsoft.com/office/drawing/2014/main" val="20006"/>
                    </a:ext>
                  </a:extLst>
                </a:gridCol>
                <a:gridCol w="1070559">
                  <a:extLst>
                    <a:ext uri="{9D8B030D-6E8A-4147-A177-3AD203B41FA5}">
                      <a16:colId xmlns:a16="http://schemas.microsoft.com/office/drawing/2014/main" val="20007"/>
                    </a:ext>
                  </a:extLst>
                </a:gridCol>
              </a:tblGrid>
              <a:tr h="0">
                <a:tc>
                  <a:txBody>
                    <a:bodyPr/>
                    <a:lstStyle/>
                    <a:p>
                      <a:pPr algn="ctr"/>
                      <a:r>
                        <a:rPr lang="en-US" sz="1400" b="0" dirty="0">
                          <a:solidFill>
                            <a:schemeClr val="tx1"/>
                          </a:solidFill>
                        </a:rPr>
                        <a:t>7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 byte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42 to 1500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Preamble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Start of Frame Delimiter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solidFill>
                            <a:schemeClr val="tx1"/>
                          </a:solidFill>
                        </a:rPr>
                        <a:t>Destination MAC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Source MAC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Data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CRC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Inter-frame</a:t>
                      </a:r>
                      <a:r>
                        <a:rPr lang="en-US" sz="1400" b="0" baseline="0" dirty="0">
                          <a:solidFill>
                            <a:schemeClr val="tx1"/>
                          </a:solidFill>
                        </a:rPr>
                        <a:t> gap</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70" name="Line 21"/>
          <p:cNvSpPr>
            <a:spLocks noChangeShapeType="1"/>
          </p:cNvSpPr>
          <p:nvPr/>
        </p:nvSpPr>
        <p:spPr bwMode="auto">
          <a:xfrm flipH="1" flipV="1">
            <a:off x="6377419" y="2626287"/>
            <a:ext cx="0" cy="685800"/>
          </a:xfrm>
          <a:prstGeom prst="line">
            <a:avLst/>
          </a:prstGeom>
          <a:noFill/>
          <a:ln w="76200">
            <a:solidFill>
              <a:srgbClr val="800000"/>
            </a:solidFill>
            <a:round/>
            <a:headEnd/>
            <a:tailEnd type="triangle" w="med" len="med"/>
          </a:ln>
        </p:spPr>
        <p:txBody>
          <a:bodyPr anchor="ctr"/>
          <a:lstStyle/>
          <a:p>
            <a:endParaRPr lang="en-US" dirty="0"/>
          </a:p>
        </p:txBody>
      </p:sp>
      <p:graphicFrame>
        <p:nvGraphicFramePr>
          <p:cNvPr id="71" name="Table 70"/>
          <p:cNvGraphicFramePr>
            <a:graphicFrameLocks noGrp="1"/>
          </p:cNvGraphicFramePr>
          <p:nvPr>
            <p:extLst/>
          </p:nvPr>
        </p:nvGraphicFramePr>
        <p:xfrm>
          <a:off x="152298" y="4999547"/>
          <a:ext cx="8784697" cy="1249680"/>
        </p:xfrm>
        <a:graphic>
          <a:graphicData uri="http://schemas.openxmlformats.org/drawingml/2006/table">
            <a:tbl>
              <a:tblPr firstRow="1" bandRow="1">
                <a:tableStyleId>{5C22544A-7EE6-4342-B048-85BDC9FD1C3A}</a:tableStyleId>
              </a:tblPr>
              <a:tblGrid>
                <a:gridCol w="820468">
                  <a:extLst>
                    <a:ext uri="{9D8B030D-6E8A-4147-A177-3AD203B41FA5}">
                      <a16:colId xmlns:a16="http://schemas.microsoft.com/office/drawing/2014/main" val="20000"/>
                    </a:ext>
                  </a:extLst>
                </a:gridCol>
                <a:gridCol w="875489">
                  <a:extLst>
                    <a:ext uri="{9D8B030D-6E8A-4147-A177-3AD203B41FA5}">
                      <a16:colId xmlns:a16="http://schemas.microsoft.com/office/drawing/2014/main" val="20001"/>
                    </a:ext>
                  </a:extLst>
                </a:gridCol>
                <a:gridCol w="1186775">
                  <a:extLst>
                    <a:ext uri="{9D8B030D-6E8A-4147-A177-3AD203B41FA5}">
                      <a16:colId xmlns:a16="http://schemas.microsoft.com/office/drawing/2014/main" val="20002"/>
                    </a:ext>
                  </a:extLst>
                </a:gridCol>
                <a:gridCol w="1147864">
                  <a:extLst>
                    <a:ext uri="{9D8B030D-6E8A-4147-A177-3AD203B41FA5}">
                      <a16:colId xmlns:a16="http://schemas.microsoft.com/office/drawing/2014/main" val="20003"/>
                    </a:ext>
                  </a:extLst>
                </a:gridCol>
                <a:gridCol w="1167319">
                  <a:extLst>
                    <a:ext uri="{9D8B030D-6E8A-4147-A177-3AD203B41FA5}">
                      <a16:colId xmlns:a16="http://schemas.microsoft.com/office/drawing/2014/main" val="20004"/>
                    </a:ext>
                  </a:extLst>
                </a:gridCol>
                <a:gridCol w="787940">
                  <a:extLst>
                    <a:ext uri="{9D8B030D-6E8A-4147-A177-3AD203B41FA5}">
                      <a16:colId xmlns:a16="http://schemas.microsoft.com/office/drawing/2014/main" val="20005"/>
                    </a:ext>
                  </a:extLst>
                </a:gridCol>
                <a:gridCol w="1118681">
                  <a:extLst>
                    <a:ext uri="{9D8B030D-6E8A-4147-A177-3AD203B41FA5}">
                      <a16:colId xmlns:a16="http://schemas.microsoft.com/office/drawing/2014/main" val="20006"/>
                    </a:ext>
                  </a:extLst>
                </a:gridCol>
                <a:gridCol w="972766">
                  <a:extLst>
                    <a:ext uri="{9D8B030D-6E8A-4147-A177-3AD203B41FA5}">
                      <a16:colId xmlns:a16="http://schemas.microsoft.com/office/drawing/2014/main" val="20007"/>
                    </a:ext>
                  </a:extLst>
                </a:gridCol>
                <a:gridCol w="707395">
                  <a:extLst>
                    <a:ext uri="{9D8B030D-6E8A-4147-A177-3AD203B41FA5}">
                      <a16:colId xmlns:a16="http://schemas.microsoft.com/office/drawing/2014/main" val="20008"/>
                    </a:ext>
                  </a:extLst>
                </a:gridCol>
              </a:tblGrid>
              <a:tr h="0">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0 to 2312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Frame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MAC Address 1 (Destination)</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t>MAC Address 2 (Source)</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MAC Address 3 (Router)</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Seq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MAC Address 4 (AP)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Data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CRC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4"/>
          <p:cNvSpPr>
            <a:spLocks noChangeArrowheads="1"/>
          </p:cNvSpPr>
          <p:nvPr/>
        </p:nvSpPr>
        <p:spPr bwMode="auto">
          <a:xfrm>
            <a:off x="124690" y="2501207"/>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46" name="Picture 34"/>
          <p:cNvPicPr>
            <a:picLocks noChangeAspect="1" noChangeArrowheads="1"/>
          </p:cNvPicPr>
          <p:nvPr>
            <p:custDataLst>
              <p:tags r:id="rId3"/>
            </p:custDataLst>
          </p:nvPr>
        </p:nvPicPr>
        <p:blipFill>
          <a:blip r:embed="rId8" cstate="print"/>
          <a:srcRect/>
          <a:stretch>
            <a:fillRect/>
          </a:stretch>
        </p:blipFill>
        <p:spPr bwMode="auto">
          <a:xfrm>
            <a:off x="510319" y="3097527"/>
            <a:ext cx="913237" cy="825579"/>
          </a:xfrm>
          <a:prstGeom prst="rect">
            <a:avLst/>
          </a:prstGeom>
          <a:noFill/>
          <a:ln w="9525">
            <a:noFill/>
            <a:miter lim="800000"/>
            <a:headEnd/>
            <a:tailEnd/>
          </a:ln>
        </p:spPr>
      </p:pic>
      <p:sp>
        <p:nvSpPr>
          <p:cNvPr id="52" name="Rectangle 51"/>
          <p:cNvSpPr>
            <a:spLocks noChangeArrowheads="1"/>
          </p:cNvSpPr>
          <p:nvPr/>
        </p:nvSpPr>
        <p:spPr bwMode="auto">
          <a:xfrm>
            <a:off x="496101" y="6000546"/>
            <a:ext cx="3598545" cy="345328"/>
          </a:xfrm>
          <a:prstGeom prst="rect">
            <a:avLst/>
          </a:prstGeom>
          <a:solidFill>
            <a:srgbClr val="824242"/>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4" name="Rectangle 29"/>
          <p:cNvSpPr>
            <a:spLocks noChangeArrowheads="1"/>
          </p:cNvSpPr>
          <p:nvPr/>
        </p:nvSpPr>
        <p:spPr bwMode="auto">
          <a:xfrm>
            <a:off x="496624" y="5627061"/>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5" name="Rectangle 54"/>
          <p:cNvSpPr>
            <a:spLocks noChangeArrowheads="1"/>
          </p:cNvSpPr>
          <p:nvPr/>
        </p:nvSpPr>
        <p:spPr bwMode="auto">
          <a:xfrm>
            <a:off x="496101" y="5253785"/>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pic>
        <p:nvPicPr>
          <p:cNvPr id="100" name="Picture 2"/>
          <p:cNvPicPr>
            <a:picLocks noChangeAspect="1" noChangeArrowheads="1"/>
          </p:cNvPicPr>
          <p:nvPr>
            <p:custDataLst>
              <p:tags r:id="rId4"/>
            </p:custDataLst>
          </p:nvPr>
        </p:nvPicPr>
        <p:blipFill>
          <a:blip r:embed="rId9" cstate="print"/>
          <a:srcRect/>
          <a:stretch>
            <a:fillRect/>
          </a:stretch>
        </p:blipFill>
        <p:spPr bwMode="auto">
          <a:xfrm>
            <a:off x="1792834" y="3098839"/>
            <a:ext cx="908804" cy="814411"/>
          </a:xfrm>
          <a:prstGeom prst="rect">
            <a:avLst/>
          </a:prstGeom>
          <a:noFill/>
          <a:ln w="9525">
            <a:noFill/>
            <a:miter lim="800000"/>
            <a:headEnd/>
            <a:tailEnd/>
          </a:ln>
        </p:spPr>
      </p:pic>
      <p:graphicFrame>
        <p:nvGraphicFramePr>
          <p:cNvPr id="213000" name="Object 2"/>
          <p:cNvGraphicFramePr>
            <a:graphicFrameLocks noChangeAspect="1"/>
          </p:cNvGraphicFramePr>
          <p:nvPr>
            <p:extLst/>
          </p:nvPr>
        </p:nvGraphicFramePr>
        <p:xfrm>
          <a:off x="179388" y="6020118"/>
          <a:ext cx="306387" cy="306387"/>
        </p:xfrm>
        <a:graphic>
          <a:graphicData uri="http://schemas.openxmlformats.org/presentationml/2006/ole">
            <mc:AlternateContent xmlns:mc="http://schemas.openxmlformats.org/markup-compatibility/2006">
              <mc:Choice xmlns:v="urn:schemas-microsoft-com:vml" Requires="v">
                <p:oleObj spid="_x0000_s8195" r:id="rId10" imgW="942840" imgH="942840" progId="">
                  <p:embed/>
                </p:oleObj>
              </mc:Choice>
              <mc:Fallback>
                <p:oleObj r:id="rId10" imgW="942840" imgH="942840" progId="">
                  <p:embed/>
                  <p:pic>
                    <p:nvPicPr>
                      <p:cNvPr id="213000"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6020118"/>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2" name="Group 227"/>
          <p:cNvGrpSpPr>
            <a:grpSpLocks noChangeAspect="1"/>
          </p:cNvGrpSpPr>
          <p:nvPr>
            <p:custDataLst>
              <p:tags r:id="rId5"/>
            </p:custDataLst>
          </p:nvPr>
        </p:nvGrpSpPr>
        <p:grpSpPr>
          <a:xfrm>
            <a:off x="3646510" y="6018953"/>
            <a:ext cx="532846" cy="410664"/>
            <a:chOff x="3547110" y="1885950"/>
            <a:chExt cx="598170" cy="461010"/>
          </a:xfrm>
          <a:effectLst>
            <a:outerShdw blurRad="50800" dist="50800" dir="2700000" algn="ctr" rotWithShape="0">
              <a:srgbClr val="000000">
                <a:alpha val="40000"/>
              </a:srgbClr>
            </a:outerShdw>
          </a:effectLst>
        </p:grpSpPr>
        <p:sp>
          <p:nvSpPr>
            <p:cNvPr id="104" name="Cube 103"/>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7" name="Rectangle 106"/>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16" name="Straight Connector 115"/>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18" name="Rectangle 117"/>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19" name="Rectangle 118"/>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20" name="Straight Connector 119"/>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1" name="Straight Connector 120"/>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2" name="Straight Connector 121"/>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3" name="Straight Connector 122"/>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4" name="Straight Connector 123"/>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5" name="Straight Connector 124"/>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6" name="Straight Connector 125"/>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7" name="Straight Connector 126"/>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8" name="Straight Connector 127"/>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47" name="Rectangle 46"/>
          <p:cNvSpPr>
            <a:spLocks noChangeArrowheads="1"/>
          </p:cNvSpPr>
          <p:nvPr/>
        </p:nvSpPr>
        <p:spPr bwMode="auto">
          <a:xfrm>
            <a:off x="2971799" y="4880611"/>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48" name="Rectangle 47"/>
          <p:cNvSpPr>
            <a:spLocks noChangeArrowheads="1"/>
          </p:cNvSpPr>
          <p:nvPr/>
        </p:nvSpPr>
        <p:spPr bwMode="auto">
          <a:xfrm>
            <a:off x="495432" y="397735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49" name="Rectangle 48"/>
          <p:cNvSpPr>
            <a:spLocks noChangeArrowheads="1"/>
          </p:cNvSpPr>
          <p:nvPr/>
        </p:nvSpPr>
        <p:spPr bwMode="auto">
          <a:xfrm>
            <a:off x="877067" y="3976715"/>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51" name="Rectangle 50"/>
          <p:cNvSpPr>
            <a:spLocks noChangeArrowheads="1"/>
          </p:cNvSpPr>
          <p:nvPr/>
        </p:nvSpPr>
        <p:spPr bwMode="auto">
          <a:xfrm>
            <a:off x="1259972" y="397608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53" name="Rectangle 52"/>
          <p:cNvSpPr>
            <a:spLocks noChangeArrowheads="1"/>
          </p:cNvSpPr>
          <p:nvPr/>
        </p:nvSpPr>
        <p:spPr bwMode="auto">
          <a:xfrm>
            <a:off x="1643512" y="397608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56" name="Rectangle 55"/>
          <p:cNvSpPr>
            <a:spLocks noChangeArrowheads="1"/>
          </p:cNvSpPr>
          <p:nvPr/>
        </p:nvSpPr>
        <p:spPr bwMode="auto">
          <a:xfrm>
            <a:off x="2976437" y="3978392"/>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57" name="Rectangle 56"/>
          <p:cNvSpPr>
            <a:spLocks noChangeArrowheads="1"/>
          </p:cNvSpPr>
          <p:nvPr/>
        </p:nvSpPr>
        <p:spPr bwMode="auto">
          <a:xfrm>
            <a:off x="3359342" y="3979027"/>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58" name="Rectangle 57"/>
          <p:cNvSpPr>
            <a:spLocks noChangeArrowheads="1"/>
          </p:cNvSpPr>
          <p:nvPr/>
        </p:nvSpPr>
        <p:spPr bwMode="auto">
          <a:xfrm>
            <a:off x="3741612" y="3980297"/>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59" name="Rectangle 58"/>
          <p:cNvSpPr>
            <a:spLocks noChangeArrowheads="1"/>
          </p:cNvSpPr>
          <p:nvPr/>
        </p:nvSpPr>
        <p:spPr bwMode="auto">
          <a:xfrm>
            <a:off x="2026417" y="397735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60" name="Rectangle 59"/>
          <p:cNvSpPr>
            <a:spLocks noChangeArrowheads="1"/>
          </p:cNvSpPr>
          <p:nvPr/>
        </p:nvSpPr>
        <p:spPr bwMode="auto">
          <a:xfrm>
            <a:off x="2411106" y="3976370"/>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62" name="Rectangle 61"/>
          <p:cNvSpPr>
            <a:spLocks noChangeArrowheads="1"/>
          </p:cNvSpPr>
          <p:nvPr/>
        </p:nvSpPr>
        <p:spPr bwMode="auto">
          <a:xfrm>
            <a:off x="495432" y="4880611"/>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0" name="Rounded Rectangle 39"/>
          <p:cNvSpPr/>
          <p:nvPr/>
        </p:nvSpPr>
        <p:spPr bwMode="auto">
          <a:xfrm>
            <a:off x="122824" y="5922161"/>
            <a:ext cx="4162573" cy="545891"/>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4" name="Title 43"/>
          <p:cNvSpPr>
            <a:spLocks noGrp="1"/>
          </p:cNvSpPr>
          <p:nvPr>
            <p:ph type="title"/>
          </p:nvPr>
        </p:nvSpPr>
        <p:spPr/>
        <p:txBody>
          <a:bodyPr/>
          <a:lstStyle/>
          <a:p>
            <a:r>
              <a:rPr lang="en-US" dirty="0"/>
              <a:t>Physical Layer</a:t>
            </a:r>
            <a:br>
              <a:rPr lang="en-US" dirty="0"/>
            </a:br>
            <a:r>
              <a:rPr lang="en-US" sz="2400" dirty="0"/>
              <a:t>(Layer 1)</a:t>
            </a:r>
            <a:endParaRPr lang="en-US" dirty="0"/>
          </a:p>
        </p:txBody>
      </p:sp>
      <p:sp>
        <p:nvSpPr>
          <p:cNvPr id="50" name="Content Placeholder 49"/>
          <p:cNvSpPr>
            <a:spLocks noGrp="1"/>
          </p:cNvSpPr>
          <p:nvPr>
            <p:ph idx="1"/>
          </p:nvPr>
        </p:nvSpPr>
        <p:spPr>
          <a:xfrm>
            <a:off x="4358640" y="1447800"/>
            <a:ext cx="4632960" cy="5008880"/>
          </a:xfrm>
        </p:spPr>
        <p:txBody>
          <a:bodyPr/>
          <a:lstStyle/>
          <a:p>
            <a:r>
              <a:rPr lang="en-US" dirty="0"/>
              <a:t>Sends and receives signals on the physical wire or antenna</a:t>
            </a:r>
          </a:p>
          <a:p>
            <a:r>
              <a:rPr lang="en-US" dirty="0"/>
              <a:t>Responsible for moving bits</a:t>
            </a:r>
          </a:p>
          <a:p>
            <a:r>
              <a:rPr lang="en-US" dirty="0"/>
              <a:t>Found at the end of every network interface</a:t>
            </a: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7"/>
          <p:cNvGrpSpPr/>
          <p:nvPr>
            <p:custDataLst>
              <p:tags r:id="rId3"/>
            </p:custDataLst>
          </p:nvPr>
        </p:nvGrpSpPr>
        <p:grpSpPr>
          <a:xfrm>
            <a:off x="213654" y="141096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69" name="Rectangle 68"/>
          <p:cNvSpPr>
            <a:spLocks noChangeArrowheads="1"/>
          </p:cNvSpPr>
          <p:nvPr/>
        </p:nvSpPr>
        <p:spPr bwMode="auto">
          <a:xfrm>
            <a:off x="8013841" y="545140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70" name="Rectangle 69"/>
          <p:cNvSpPr>
            <a:spLocks noChangeArrowheads="1"/>
          </p:cNvSpPr>
          <p:nvPr/>
        </p:nvSpPr>
        <p:spPr bwMode="auto">
          <a:xfrm>
            <a:off x="507812" y="375822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grpSp>
        <p:nvGrpSpPr>
          <p:cNvPr id="3" name="Group 227"/>
          <p:cNvGrpSpPr>
            <a:grpSpLocks noChangeAspect="1"/>
          </p:cNvGrpSpPr>
          <p:nvPr>
            <p:custDataLst>
              <p:tags r:id="rId4"/>
            </p:custDataLst>
          </p:nvPr>
        </p:nvGrpSpPr>
        <p:grpSpPr>
          <a:xfrm>
            <a:off x="8320910" y="5963443"/>
            <a:ext cx="532846" cy="410664"/>
            <a:chOff x="3547110" y="1885950"/>
            <a:chExt cx="598170" cy="461010"/>
          </a:xfrm>
          <a:effectLst>
            <a:outerShdw blurRad="50800" dist="63500" dir="2700000" algn="ctr" rotWithShape="0">
              <a:srgbClr val="000000">
                <a:alpha val="40000"/>
              </a:srgbClr>
            </a:outerShdw>
          </a:effectLst>
        </p:grpSpPr>
        <p:sp>
          <p:nvSpPr>
            <p:cNvPr id="72" name="Cube 7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3" name="Rectangle 7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4" name="Straight Connector 7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5" name="Straight Connector 7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76" name="Rectangle 7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7" name="Rectangle 7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8" name="Straight Connector 7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9" name="Straight Connector 7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4" name="Straight Connector 8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87" name="Rectangle 86"/>
          <p:cNvSpPr>
            <a:spLocks noChangeArrowheads="1"/>
          </p:cNvSpPr>
          <p:nvPr/>
        </p:nvSpPr>
        <p:spPr bwMode="auto">
          <a:xfrm>
            <a:off x="507137" y="10190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514018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95" name="Right Arrow 94"/>
          <p:cNvSpPr/>
          <p:nvPr/>
        </p:nvSpPr>
        <p:spPr bwMode="auto">
          <a:xfrm>
            <a:off x="7267088" y="569798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6" name="AutoShape 11"/>
          <p:cNvSpPr>
            <a:spLocks noChangeArrowheads="1"/>
          </p:cNvSpPr>
          <p:nvPr/>
        </p:nvSpPr>
        <p:spPr bwMode="gray">
          <a:xfrm>
            <a:off x="152400" y="510826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9" name="Bent Arrow 58"/>
          <p:cNvSpPr/>
          <p:nvPr/>
        </p:nvSpPr>
        <p:spPr bwMode="auto">
          <a:xfrm rot="5400000">
            <a:off x="3394185" y="1636059"/>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7" name="Rectangle 56"/>
          <p:cNvSpPr>
            <a:spLocks noChangeArrowheads="1"/>
          </p:cNvSpPr>
          <p:nvPr/>
        </p:nvSpPr>
        <p:spPr bwMode="auto">
          <a:xfrm>
            <a:off x="504890" y="239030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4" name="Group 132"/>
          <p:cNvGrpSpPr/>
          <p:nvPr>
            <p:custDataLst>
              <p:tags r:id="rId5"/>
            </p:custDataLst>
          </p:nvPr>
        </p:nvGrpSpPr>
        <p:grpSpPr>
          <a:xfrm>
            <a:off x="205739" y="552946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5" name="Group 131"/>
          <p:cNvGrpSpPr/>
          <p:nvPr>
            <p:custDataLst>
              <p:tags r:id="rId6"/>
            </p:custDataLst>
          </p:nvPr>
        </p:nvGrpSpPr>
        <p:grpSpPr>
          <a:xfrm>
            <a:off x="3744068" y="558280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4" name="Object 2"/>
          <p:cNvGraphicFramePr>
            <a:graphicFrameLocks noChangeAspect="1"/>
          </p:cNvGraphicFramePr>
          <p:nvPr>
            <p:extLst/>
          </p:nvPr>
        </p:nvGraphicFramePr>
        <p:xfrm>
          <a:off x="7928963" y="5152353"/>
          <a:ext cx="306387" cy="306387"/>
        </p:xfrm>
        <a:graphic>
          <a:graphicData uri="http://schemas.openxmlformats.org/presentationml/2006/ole">
            <mc:AlternateContent xmlns:mc="http://schemas.openxmlformats.org/markup-compatibility/2006">
              <mc:Choice xmlns:v="urn:schemas-microsoft-com:vml" Requires="v">
                <p:oleObj spid="_x0000_s9223" r:id="rId12" imgW="942840" imgH="942840" progId="">
                  <p:embed/>
                </p:oleObj>
              </mc:Choice>
              <mc:Fallback>
                <p:oleObj r:id="rId12" imgW="942840" imgH="942840" progId="">
                  <p:embed/>
                  <p:pic>
                    <p:nvPicPr>
                      <p:cNvPr id="494594"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28963" y="515235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extLst/>
          </p:nvPr>
        </p:nvGraphicFramePr>
        <p:xfrm>
          <a:off x="188156" y="5153793"/>
          <a:ext cx="306388" cy="304800"/>
        </p:xfrm>
        <a:graphic>
          <a:graphicData uri="http://schemas.openxmlformats.org/presentationml/2006/ole">
            <mc:AlternateContent xmlns:mc="http://schemas.openxmlformats.org/markup-compatibility/2006">
              <mc:Choice xmlns:v="urn:schemas-microsoft-com:vml" Requires="v">
                <p:oleObj spid="_x0000_s9224" r:id="rId14" imgW="942840" imgH="942840" progId="">
                  <p:embed/>
                </p:oleObj>
              </mc:Choice>
              <mc:Fallback>
                <p:oleObj r:id="rId14" imgW="942840" imgH="942840" progId="">
                  <p:embed/>
                  <p:pic>
                    <p:nvPicPr>
                      <p:cNvPr id="494595"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8156" y="515379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extLst/>
          </p:nvPr>
        </p:nvGraphicFramePr>
        <p:xfrm>
          <a:off x="188156" y="3774198"/>
          <a:ext cx="306388" cy="306388"/>
        </p:xfrm>
        <a:graphic>
          <a:graphicData uri="http://schemas.openxmlformats.org/presentationml/2006/ole">
            <mc:AlternateContent xmlns:mc="http://schemas.openxmlformats.org/markup-compatibility/2006">
              <mc:Choice xmlns:v="urn:schemas-microsoft-com:vml" Requires="v">
                <p:oleObj spid="_x0000_s9225" r:id="rId16" imgW="942840" imgH="942840" progId="">
                  <p:embed/>
                </p:oleObj>
              </mc:Choice>
              <mc:Fallback>
                <p:oleObj r:id="rId16" imgW="942840" imgH="942840" progId="">
                  <p:embed/>
                  <p:pic>
                    <p:nvPicPr>
                      <p:cNvPr id="494596"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156" y="377419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extLst/>
          </p:nvPr>
        </p:nvGraphicFramePr>
        <p:xfrm>
          <a:off x="190378" y="2403569"/>
          <a:ext cx="304800" cy="306387"/>
        </p:xfrm>
        <a:graphic>
          <a:graphicData uri="http://schemas.openxmlformats.org/presentationml/2006/ole">
            <mc:AlternateContent xmlns:mc="http://schemas.openxmlformats.org/markup-compatibility/2006">
              <mc:Choice xmlns:v="urn:schemas-microsoft-com:vml" Requires="v">
                <p:oleObj spid="_x0000_s9226" r:id="rId18" imgW="942840" imgH="942840" progId="">
                  <p:embed/>
                </p:oleObj>
              </mc:Choice>
              <mc:Fallback>
                <p:oleObj r:id="rId18" imgW="942840" imgH="942840" progId="">
                  <p:embed/>
                  <p:pic>
                    <p:nvPicPr>
                      <p:cNvPr id="494597"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0378" y="240356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extLst/>
          </p:nvPr>
        </p:nvGraphicFramePr>
        <p:xfrm>
          <a:off x="188685" y="1030625"/>
          <a:ext cx="306387" cy="306388"/>
        </p:xfrm>
        <a:graphic>
          <a:graphicData uri="http://schemas.openxmlformats.org/presentationml/2006/ole">
            <mc:AlternateContent xmlns:mc="http://schemas.openxmlformats.org/markup-compatibility/2006">
              <mc:Choice xmlns:v="urn:schemas-microsoft-com:vml" Requires="v">
                <p:oleObj spid="_x0000_s9227" r:id="rId20" imgW="942840" imgH="942840" progId="">
                  <p:embed/>
                </p:oleObj>
              </mc:Choice>
              <mc:Fallback>
                <p:oleObj r:id="rId20" imgW="942840" imgH="942840" progId="">
                  <p:embed/>
                  <p:pic>
                    <p:nvPicPr>
                      <p:cNvPr id="494598" name="Object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8685" y="10306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73522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36219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3" y="99060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90" name="PPTShape_3"/>
          <p:cNvSpPr>
            <a:spLocks noChangeArrowheads="1"/>
          </p:cNvSpPr>
          <p:nvPr/>
        </p:nvSpPr>
        <p:spPr bwMode="gray">
          <a:xfrm>
            <a:off x="7900297" y="512002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6" name="Group 129"/>
          <p:cNvGrpSpPr/>
          <p:nvPr>
            <p:custDataLst>
              <p:tags r:id="rId7"/>
            </p:custDataLst>
          </p:nvPr>
        </p:nvGrpSpPr>
        <p:grpSpPr>
          <a:xfrm>
            <a:off x="208378" y="415972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7" name="Group 128"/>
          <p:cNvGrpSpPr/>
          <p:nvPr>
            <p:custDataLst>
              <p:tags r:id="rId8"/>
            </p:custDataLst>
          </p:nvPr>
        </p:nvGrpSpPr>
        <p:grpSpPr>
          <a:xfrm>
            <a:off x="220394" y="277406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2255916" y="281455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8" name="Group 130"/>
          <p:cNvGrpSpPr/>
          <p:nvPr>
            <p:custDataLst>
              <p:tags r:id="rId9"/>
            </p:custDataLst>
          </p:nvPr>
        </p:nvGrpSpPr>
        <p:grpSpPr>
          <a:xfrm>
            <a:off x="3146781" y="421306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6" name="Bent Arrow 125"/>
          <p:cNvSpPr/>
          <p:nvPr/>
        </p:nvSpPr>
        <p:spPr bwMode="auto">
          <a:xfrm rot="5400000">
            <a:off x="5288839" y="3007660"/>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7" name="Bent Arrow 126"/>
          <p:cNvSpPr/>
          <p:nvPr/>
        </p:nvSpPr>
        <p:spPr bwMode="auto">
          <a:xfrm rot="5400000">
            <a:off x="6152327" y="4383071"/>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62" name="Title 61"/>
          <p:cNvSpPr>
            <a:spLocks noGrp="1"/>
          </p:cNvSpPr>
          <p:nvPr>
            <p:ph type="title"/>
          </p:nvPr>
        </p:nvSpPr>
        <p:spPr/>
        <p:txBody>
          <a:bodyPr/>
          <a:lstStyle/>
          <a:p>
            <a:r>
              <a:rPr lang="en-US" sz="3200" dirty="0"/>
              <a:t>Transmit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up)">
                                      <p:cBhvr>
                                        <p:cTn id="11" dur="500"/>
                                        <p:tgtEl>
                                          <p:spTgt spid="5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26"/>
                                        </p:tgtEl>
                                        <p:attrNameLst>
                                          <p:attrName>style.visibility</p:attrName>
                                        </p:attrNameLst>
                                      </p:cBhvr>
                                      <p:to>
                                        <p:strVal val="visible"/>
                                      </p:to>
                                    </p:set>
                                    <p:animEffect transition="in" filter="wipe(up)">
                                      <p:cBhvr>
                                        <p:cTn id="23" dur="500"/>
                                        <p:tgtEl>
                                          <p:spTgt spid="126"/>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wipe(up)">
                                      <p:cBhvr>
                                        <p:cTn id="35" dur="500"/>
                                        <p:tgtEl>
                                          <p:spTgt spid="127"/>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up)">
                                      <p:cBhvr>
                                        <p:cTn id="4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59" grpId="0" animBg="1"/>
      <p:bldP spid="124" grpId="0" animBg="1"/>
      <p:bldP spid="126" grpId="0" animBg="1"/>
      <p:bldP spid="1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Objectives</a:t>
            </a:r>
          </a:p>
        </p:txBody>
      </p:sp>
      <p:sp>
        <p:nvSpPr>
          <p:cNvPr id="3" name="Content Placeholder 2"/>
          <p:cNvSpPr>
            <a:spLocks noGrp="1"/>
          </p:cNvSpPr>
          <p:nvPr>
            <p:ph idx="1"/>
          </p:nvPr>
        </p:nvSpPr>
        <p:spPr/>
        <p:txBody>
          <a:bodyPr/>
          <a:lstStyle/>
          <a:p>
            <a:pPr marL="0" indent="0">
              <a:buNone/>
            </a:pPr>
            <a:r>
              <a:rPr lang="en-US" dirty="0"/>
              <a:t>When you walk out of this class you will be able to…</a:t>
            </a:r>
          </a:p>
          <a:p>
            <a:r>
              <a:rPr lang="en-GB" sz="2800" b="0" dirty="0"/>
              <a:t>Understand the fundamentals of TCP/IP and how applications use them to create TCP/IP connections.  </a:t>
            </a:r>
            <a:endParaRPr lang="en-US" sz="2800" dirty="0"/>
          </a:p>
          <a:p>
            <a:r>
              <a:rPr lang="en-GB" sz="2800" b="0" dirty="0"/>
              <a:t>Understanding Network analysis with the well-known tool Wireshark </a:t>
            </a:r>
          </a:p>
          <a:p>
            <a:r>
              <a:rPr lang="en-GB" sz="2800" b="0" dirty="0"/>
              <a:t>Learn the architecture and the fundamentals of the Harmony TCP/IP stack to interface your application with some common stack API's in a FreeRTOS Task Schedular </a:t>
            </a:r>
            <a:r>
              <a:rPr lang="en-GB" sz="2800" b="0" dirty="0" err="1"/>
              <a:t>enviroment</a:t>
            </a:r>
            <a:r>
              <a:rPr lang="en-GB" sz="2800" b="0" dirty="0"/>
              <a:t> </a:t>
            </a:r>
            <a:endParaRPr lang="en-US" sz="2800" dirty="0"/>
          </a:p>
          <a:p>
            <a:endParaRPr lang="en-US" dirty="0"/>
          </a:p>
        </p:txBody>
      </p:sp>
    </p:spTree>
    <p:extLst>
      <p:ext uri="{BB962C8B-B14F-4D97-AF65-F5344CB8AC3E}">
        <p14:creationId xmlns:p14="http://schemas.microsoft.com/office/powerpoint/2010/main" val="3378223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0"/>
          <p:cNvGrpSpPr/>
          <p:nvPr>
            <p:custDataLst>
              <p:tags r:id="rId3"/>
            </p:custDataLst>
          </p:nvPr>
        </p:nvGrpSpPr>
        <p:grpSpPr>
          <a:xfrm>
            <a:off x="152400" y="990600"/>
            <a:ext cx="18420153" cy="5454168"/>
            <a:chOff x="152400" y="1148890"/>
            <a:chExt cx="18420153" cy="5454168"/>
          </a:xfrm>
        </p:grpSpPr>
        <p:grpSp>
          <p:nvGrpSpPr>
            <p:cNvPr id="3" name="Group 108"/>
            <p:cNvGrpSpPr/>
            <p:nvPr/>
          </p:nvGrpSpPr>
          <p:grpSpPr>
            <a:xfrm>
              <a:off x="152400" y="1148890"/>
              <a:ext cx="8806665" cy="5454168"/>
              <a:chOff x="152400" y="1148890"/>
              <a:chExt cx="8806665" cy="5454168"/>
            </a:xfrm>
          </p:grpSpPr>
          <p:grpSp>
            <p:nvGrpSpPr>
              <p:cNvPr id="4" name="Group 67"/>
              <p:cNvGrpSpPr/>
              <p:nvPr>
                <p:custDataLst>
                  <p:tags r:id="rId5"/>
                </p:custDataLst>
              </p:nvPr>
            </p:nvGrpSpPr>
            <p:grpSpPr>
              <a:xfrm>
                <a:off x="213654" y="156925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69" name="Rectangle 68"/>
              <p:cNvSpPr>
                <a:spLocks noChangeArrowheads="1"/>
              </p:cNvSpPr>
              <p:nvPr/>
            </p:nvSpPr>
            <p:spPr bwMode="auto">
              <a:xfrm>
                <a:off x="8013841" y="560969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70" name="Rectangle 69"/>
              <p:cNvSpPr>
                <a:spLocks noChangeArrowheads="1"/>
              </p:cNvSpPr>
              <p:nvPr/>
            </p:nvSpPr>
            <p:spPr bwMode="auto">
              <a:xfrm>
                <a:off x="507812" y="391651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grpSp>
            <p:nvGrpSpPr>
              <p:cNvPr id="5" name="Group 227"/>
              <p:cNvGrpSpPr>
                <a:grpSpLocks noChangeAspect="1"/>
              </p:cNvGrpSpPr>
              <p:nvPr>
                <p:custDataLst>
                  <p:tags r:id="rId6"/>
                </p:custDataLst>
              </p:nvPr>
            </p:nvGrpSpPr>
            <p:grpSpPr>
              <a:xfrm>
                <a:off x="8320910" y="6121733"/>
                <a:ext cx="532846" cy="410664"/>
                <a:chOff x="3547110" y="1885950"/>
                <a:chExt cx="598170" cy="461010"/>
              </a:xfrm>
              <a:effectLst>
                <a:outerShdw blurRad="50800" dist="63500" dir="2700000" algn="ctr" rotWithShape="0">
                  <a:srgbClr val="000000">
                    <a:alpha val="40000"/>
                  </a:srgbClr>
                </a:outerShdw>
              </a:effectLst>
            </p:grpSpPr>
            <p:sp>
              <p:nvSpPr>
                <p:cNvPr id="72" name="Cube 7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3" name="Rectangle 7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4" name="Straight Connector 7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5" name="Straight Connector 7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76" name="Rectangle 7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7" name="Rectangle 7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8" name="Straight Connector 7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9" name="Straight Connector 7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4" name="Straight Connector 8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87" name="Rectangle 86"/>
              <p:cNvSpPr>
                <a:spLocks noChangeArrowheads="1"/>
              </p:cNvSpPr>
              <p:nvPr/>
            </p:nvSpPr>
            <p:spPr bwMode="auto">
              <a:xfrm>
                <a:off x="507137" y="117729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529847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95" name="Right Arrow 94"/>
              <p:cNvSpPr/>
              <p:nvPr/>
            </p:nvSpPr>
            <p:spPr bwMode="auto">
              <a:xfrm>
                <a:off x="7267088" y="585627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6" name="AutoShape 11"/>
              <p:cNvSpPr>
                <a:spLocks noChangeArrowheads="1"/>
              </p:cNvSpPr>
              <p:nvPr/>
            </p:nvSpPr>
            <p:spPr bwMode="gray">
              <a:xfrm>
                <a:off x="152400" y="526655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9" name="Bent Arrow 58"/>
              <p:cNvSpPr/>
              <p:nvPr/>
            </p:nvSpPr>
            <p:spPr bwMode="auto">
              <a:xfrm rot="5400000">
                <a:off x="3394185" y="1794349"/>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7" name="Rectangle 56"/>
              <p:cNvSpPr>
                <a:spLocks noChangeArrowheads="1"/>
              </p:cNvSpPr>
              <p:nvPr/>
            </p:nvSpPr>
            <p:spPr bwMode="auto">
              <a:xfrm>
                <a:off x="504890" y="254859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6" name="Group 132"/>
              <p:cNvGrpSpPr/>
              <p:nvPr>
                <p:custDataLst>
                  <p:tags r:id="rId7"/>
                </p:custDataLst>
              </p:nvPr>
            </p:nvGrpSpPr>
            <p:grpSpPr>
              <a:xfrm>
                <a:off x="205739" y="568775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7" name="Group 131"/>
              <p:cNvGrpSpPr/>
              <p:nvPr>
                <p:custDataLst>
                  <p:tags r:id="rId8"/>
                </p:custDataLst>
              </p:nvPr>
            </p:nvGrpSpPr>
            <p:grpSpPr>
              <a:xfrm>
                <a:off x="3744068" y="574109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4" name="Object 2"/>
              <p:cNvGraphicFramePr>
                <a:graphicFrameLocks noChangeAspect="1"/>
              </p:cNvGraphicFramePr>
              <p:nvPr/>
            </p:nvGraphicFramePr>
            <p:xfrm>
              <a:off x="7928963" y="5310643"/>
              <a:ext cx="306387" cy="306387"/>
            </p:xfrm>
            <a:graphic>
              <a:graphicData uri="http://schemas.openxmlformats.org/presentationml/2006/ole">
                <mc:AlternateContent xmlns:mc="http://schemas.openxmlformats.org/markup-compatibility/2006">
                  <mc:Choice xmlns:v="urn:schemas-microsoft-com:vml" Requires="v">
                    <p:oleObj spid="_x0000_s10252" r:id="rId14" imgW="942840" imgH="942840" progId="">
                      <p:embed/>
                    </p:oleObj>
                  </mc:Choice>
                  <mc:Fallback>
                    <p:oleObj r:id="rId14" imgW="942840" imgH="942840" progId="">
                      <p:embed/>
                      <p:pic>
                        <p:nvPicPr>
                          <p:cNvPr id="494594"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8963" y="531064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5312083"/>
              <a:ext cx="306388" cy="304800"/>
            </p:xfrm>
            <a:graphic>
              <a:graphicData uri="http://schemas.openxmlformats.org/presentationml/2006/ole">
                <mc:AlternateContent xmlns:mc="http://schemas.openxmlformats.org/markup-compatibility/2006">
                  <mc:Choice xmlns:v="urn:schemas-microsoft-com:vml" Requires="v">
                    <p:oleObj spid="_x0000_s10253" r:id="rId16" imgW="942840" imgH="942840" progId="">
                      <p:embed/>
                    </p:oleObj>
                  </mc:Choice>
                  <mc:Fallback>
                    <p:oleObj r:id="rId16" imgW="942840" imgH="942840" progId="">
                      <p:embed/>
                      <p:pic>
                        <p:nvPicPr>
                          <p:cNvPr id="494595"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156" y="531208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932488"/>
              <a:ext cx="306388" cy="306388"/>
            </p:xfrm>
            <a:graphic>
              <a:graphicData uri="http://schemas.openxmlformats.org/presentationml/2006/ole">
                <mc:AlternateContent xmlns:mc="http://schemas.openxmlformats.org/markup-compatibility/2006">
                  <mc:Choice xmlns:v="urn:schemas-microsoft-com:vml" Requires="v">
                    <p:oleObj spid="_x0000_s10254" r:id="rId18" imgW="942840" imgH="942840" progId="">
                      <p:embed/>
                    </p:oleObj>
                  </mc:Choice>
                  <mc:Fallback>
                    <p:oleObj r:id="rId18" imgW="942840" imgH="942840" progId="">
                      <p:embed/>
                      <p:pic>
                        <p:nvPicPr>
                          <p:cNvPr id="494596"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8156" y="393248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561859"/>
              <a:ext cx="304800" cy="306387"/>
            </p:xfrm>
            <a:graphic>
              <a:graphicData uri="http://schemas.openxmlformats.org/presentationml/2006/ole">
                <mc:AlternateContent xmlns:mc="http://schemas.openxmlformats.org/markup-compatibility/2006">
                  <mc:Choice xmlns:v="urn:schemas-microsoft-com:vml" Requires="v">
                    <p:oleObj spid="_x0000_s10255" r:id="rId20" imgW="942840" imgH="942840" progId="">
                      <p:embed/>
                    </p:oleObj>
                  </mc:Choice>
                  <mc:Fallback>
                    <p:oleObj r:id="rId20" imgW="942840" imgH="942840" progId="">
                      <p:embed/>
                      <p:pic>
                        <p:nvPicPr>
                          <p:cNvPr id="494597"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0378" y="256185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188915"/>
              <a:ext cx="306387" cy="306388"/>
            </p:xfrm>
            <a:graphic>
              <a:graphicData uri="http://schemas.openxmlformats.org/presentationml/2006/ole">
                <mc:AlternateContent xmlns:mc="http://schemas.openxmlformats.org/markup-compatibility/2006">
                  <mc:Choice xmlns:v="urn:schemas-microsoft-com:vml" Requires="v">
                    <p:oleObj spid="_x0000_s10256" r:id="rId22" imgW="942840" imgH="942840" progId="">
                      <p:embed/>
                    </p:oleObj>
                  </mc:Choice>
                  <mc:Fallback>
                    <p:oleObj r:id="rId22" imgW="942840" imgH="942840" progId="">
                      <p:embed/>
                      <p:pic>
                        <p:nvPicPr>
                          <p:cNvPr id="494598"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8685" y="118891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89351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52048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3" y="114889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90" name="PPTShape_3"/>
              <p:cNvSpPr>
                <a:spLocks noChangeArrowheads="1"/>
              </p:cNvSpPr>
              <p:nvPr/>
            </p:nvSpPr>
            <p:spPr bwMode="gray">
              <a:xfrm>
                <a:off x="7900297" y="527831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8" name="Group 129"/>
              <p:cNvGrpSpPr/>
              <p:nvPr>
                <p:custDataLst>
                  <p:tags r:id="rId9"/>
                </p:custDataLst>
              </p:nvPr>
            </p:nvGrpSpPr>
            <p:grpSpPr>
              <a:xfrm>
                <a:off x="208378" y="431801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9" name="Group 128"/>
              <p:cNvGrpSpPr/>
              <p:nvPr>
                <p:custDataLst>
                  <p:tags r:id="rId10"/>
                </p:custDataLst>
              </p:nvPr>
            </p:nvGrpSpPr>
            <p:grpSpPr>
              <a:xfrm>
                <a:off x="220394" y="293235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2255916" y="297284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10" name="Group 130"/>
              <p:cNvGrpSpPr/>
              <p:nvPr>
                <p:custDataLst>
                  <p:tags r:id="rId11"/>
                </p:custDataLst>
              </p:nvPr>
            </p:nvGrpSpPr>
            <p:grpSpPr>
              <a:xfrm>
                <a:off x="3146781" y="437135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6" name="Bent Arrow 125"/>
              <p:cNvSpPr/>
              <p:nvPr/>
            </p:nvSpPr>
            <p:spPr bwMode="auto">
              <a:xfrm rot="5400000">
                <a:off x="5288839" y="3165950"/>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7" name="Bent Arrow 126"/>
              <p:cNvSpPr/>
              <p:nvPr/>
            </p:nvSpPr>
            <p:spPr bwMode="auto">
              <a:xfrm rot="5400000">
                <a:off x="6152327" y="4541361"/>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cxnSp>
          <p:nvCxnSpPr>
            <p:cNvPr id="63" name="Straight Connector 62"/>
            <p:cNvCxnSpPr>
              <a:stCxn id="72" idx="2"/>
              <a:endCxn id="133" idx="2"/>
            </p:cNvCxnSpPr>
            <p:nvPr/>
          </p:nvCxnSpPr>
          <p:spPr bwMode="auto">
            <a:xfrm>
              <a:off x="8853756" y="6378398"/>
              <a:ext cx="931196" cy="306"/>
            </a:xfrm>
            <a:prstGeom prst="line">
              <a:avLst/>
            </a:prstGeom>
            <a:solidFill>
              <a:schemeClr val="accent1"/>
            </a:solidFill>
            <a:ln w="50800" cap="flat" cmpd="sng" algn="ctr">
              <a:solidFill>
                <a:schemeClr val="tx1"/>
              </a:solidFill>
              <a:prstDash val="solid"/>
              <a:round/>
              <a:headEnd type="none" w="med" len="med"/>
              <a:tailEnd type="none" w="med" len="med"/>
            </a:ln>
            <a:effectLst/>
          </p:spPr>
        </p:cxnSp>
        <p:grpSp>
          <p:nvGrpSpPr>
            <p:cNvPr id="11" name="Group 149"/>
            <p:cNvGrpSpPr/>
            <p:nvPr/>
          </p:nvGrpSpPr>
          <p:grpSpPr>
            <a:xfrm>
              <a:off x="9750289" y="1148890"/>
              <a:ext cx="8822264" cy="5454168"/>
              <a:chOff x="9750289" y="1148890"/>
              <a:chExt cx="8822264" cy="5454168"/>
            </a:xfrm>
          </p:grpSpPr>
          <p:sp>
            <p:nvSpPr>
              <p:cNvPr id="112" name="Rectangle 111"/>
              <p:cNvSpPr>
                <a:spLocks noChangeArrowheads="1"/>
              </p:cNvSpPr>
              <p:nvPr/>
            </p:nvSpPr>
            <p:spPr bwMode="auto">
              <a:xfrm>
                <a:off x="11837084" y="391651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113" name="Rectangle 112"/>
              <p:cNvSpPr>
                <a:spLocks noChangeArrowheads="1"/>
              </p:cNvSpPr>
              <p:nvPr/>
            </p:nvSpPr>
            <p:spPr bwMode="auto">
              <a:xfrm>
                <a:off x="11836409" y="117729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114" name="Rectangle 29"/>
              <p:cNvSpPr>
                <a:spLocks noChangeArrowheads="1"/>
              </p:cNvSpPr>
              <p:nvPr/>
            </p:nvSpPr>
            <p:spPr bwMode="auto">
              <a:xfrm>
                <a:off x="11837429" y="529847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115" name="AutoShape 11"/>
              <p:cNvSpPr>
                <a:spLocks noChangeArrowheads="1"/>
              </p:cNvSpPr>
              <p:nvPr/>
            </p:nvSpPr>
            <p:spPr bwMode="gray">
              <a:xfrm>
                <a:off x="11481672" y="526655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16" name="Rectangle 115"/>
              <p:cNvSpPr>
                <a:spLocks noChangeArrowheads="1"/>
              </p:cNvSpPr>
              <p:nvPr/>
            </p:nvSpPr>
            <p:spPr bwMode="auto">
              <a:xfrm>
                <a:off x="11834162" y="254859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aphicFrame>
            <p:nvGraphicFramePr>
              <p:cNvPr id="117" name="Object 3"/>
              <p:cNvGraphicFramePr>
                <a:graphicFrameLocks noChangeAspect="1"/>
              </p:cNvGraphicFramePr>
              <p:nvPr/>
            </p:nvGraphicFramePr>
            <p:xfrm>
              <a:off x="11517428" y="5312083"/>
              <a:ext cx="306388" cy="304800"/>
            </p:xfrm>
            <a:graphic>
              <a:graphicData uri="http://schemas.openxmlformats.org/presentationml/2006/ole">
                <mc:AlternateContent xmlns:mc="http://schemas.openxmlformats.org/markup-compatibility/2006">
                  <mc:Choice xmlns:v="urn:schemas-microsoft-com:vml" Requires="v">
                    <p:oleObj spid="_x0000_s10257" r:id="rId24" imgW="942840" imgH="942840" progId="">
                      <p:embed/>
                    </p:oleObj>
                  </mc:Choice>
                  <mc:Fallback>
                    <p:oleObj r:id="rId24" imgW="942840" imgH="942840" progId="">
                      <p:embed/>
                      <p:pic>
                        <p:nvPicPr>
                          <p:cNvPr id="117"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517428" y="531208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18" name="Object 4"/>
              <p:cNvGraphicFramePr>
                <a:graphicFrameLocks noChangeAspect="1"/>
              </p:cNvGraphicFramePr>
              <p:nvPr/>
            </p:nvGraphicFramePr>
            <p:xfrm>
              <a:off x="11517428" y="3932488"/>
              <a:ext cx="306388" cy="306388"/>
            </p:xfrm>
            <a:graphic>
              <a:graphicData uri="http://schemas.openxmlformats.org/presentationml/2006/ole">
                <mc:AlternateContent xmlns:mc="http://schemas.openxmlformats.org/markup-compatibility/2006">
                  <mc:Choice xmlns:v="urn:schemas-microsoft-com:vml" Requires="v">
                    <p:oleObj spid="_x0000_s10258" r:id="rId25" imgW="942840" imgH="942840" progId="">
                      <p:embed/>
                    </p:oleObj>
                  </mc:Choice>
                  <mc:Fallback>
                    <p:oleObj r:id="rId25" imgW="942840" imgH="942840" progId="">
                      <p:embed/>
                      <p:pic>
                        <p:nvPicPr>
                          <p:cNvPr id="118"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517428" y="393248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19" name="Object 5"/>
              <p:cNvGraphicFramePr>
                <a:graphicFrameLocks noChangeAspect="1"/>
              </p:cNvGraphicFramePr>
              <p:nvPr/>
            </p:nvGraphicFramePr>
            <p:xfrm>
              <a:off x="11519650" y="2561859"/>
              <a:ext cx="304800" cy="306387"/>
            </p:xfrm>
            <a:graphic>
              <a:graphicData uri="http://schemas.openxmlformats.org/presentationml/2006/ole">
                <mc:AlternateContent xmlns:mc="http://schemas.openxmlformats.org/markup-compatibility/2006">
                  <mc:Choice xmlns:v="urn:schemas-microsoft-com:vml" Requires="v">
                    <p:oleObj spid="_x0000_s10259" r:id="rId26" imgW="942840" imgH="942840" progId="">
                      <p:embed/>
                    </p:oleObj>
                  </mc:Choice>
                  <mc:Fallback>
                    <p:oleObj r:id="rId26" imgW="942840" imgH="942840" progId="">
                      <p:embed/>
                      <p:pic>
                        <p:nvPicPr>
                          <p:cNvPr id="119"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19650" y="256185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20" name="Object 6"/>
              <p:cNvGraphicFramePr>
                <a:graphicFrameLocks noChangeAspect="1"/>
              </p:cNvGraphicFramePr>
              <p:nvPr/>
            </p:nvGraphicFramePr>
            <p:xfrm>
              <a:off x="11517957" y="1188915"/>
              <a:ext cx="306387" cy="306388"/>
            </p:xfrm>
            <a:graphic>
              <a:graphicData uri="http://schemas.openxmlformats.org/presentationml/2006/ole">
                <mc:AlternateContent xmlns:mc="http://schemas.openxmlformats.org/markup-compatibility/2006">
                  <mc:Choice xmlns:v="urn:schemas-microsoft-com:vml" Requires="v">
                    <p:oleObj spid="_x0000_s10260" r:id="rId27" imgW="942840" imgH="942840" progId="">
                      <p:embed/>
                    </p:oleObj>
                  </mc:Choice>
                  <mc:Fallback>
                    <p:oleObj r:id="rId27" imgW="942840" imgH="942840" progId="">
                      <p:embed/>
                      <p:pic>
                        <p:nvPicPr>
                          <p:cNvPr id="120"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517957" y="118891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21" name="PPTShape_0"/>
              <p:cNvSpPr>
                <a:spLocks noChangeArrowheads="1"/>
              </p:cNvSpPr>
              <p:nvPr/>
            </p:nvSpPr>
            <p:spPr bwMode="gray">
              <a:xfrm>
                <a:off x="11481672" y="389351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2" name="PPTShape_1"/>
              <p:cNvSpPr>
                <a:spLocks noChangeArrowheads="1"/>
              </p:cNvSpPr>
              <p:nvPr/>
            </p:nvSpPr>
            <p:spPr bwMode="gray">
              <a:xfrm>
                <a:off x="11481672" y="252048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3" name="PPTShape_2"/>
              <p:cNvSpPr>
                <a:spLocks noChangeArrowheads="1"/>
              </p:cNvSpPr>
              <p:nvPr/>
            </p:nvSpPr>
            <p:spPr bwMode="gray">
              <a:xfrm>
                <a:off x="11481675" y="114889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8" name="Rectangle 127"/>
              <p:cNvSpPr>
                <a:spLocks noChangeArrowheads="1"/>
              </p:cNvSpPr>
              <p:nvPr/>
            </p:nvSpPr>
            <p:spPr bwMode="auto">
              <a:xfrm>
                <a:off x="9863833" y="560969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graphicFrame>
            <p:nvGraphicFramePr>
              <p:cNvPr id="129" name="Object 2"/>
              <p:cNvGraphicFramePr>
                <a:graphicFrameLocks noChangeAspect="1"/>
              </p:cNvGraphicFramePr>
              <p:nvPr/>
            </p:nvGraphicFramePr>
            <p:xfrm>
              <a:off x="9778955" y="5310643"/>
              <a:ext cx="306387" cy="306387"/>
            </p:xfrm>
            <a:graphic>
              <a:graphicData uri="http://schemas.openxmlformats.org/presentationml/2006/ole">
                <mc:AlternateContent xmlns:mc="http://schemas.openxmlformats.org/markup-compatibility/2006">
                  <mc:Choice xmlns:v="urn:schemas-microsoft-com:vml" Requires="v">
                    <p:oleObj spid="_x0000_s10261" r:id="rId28" imgW="942840" imgH="942840" progId="">
                      <p:embed/>
                    </p:oleObj>
                  </mc:Choice>
                  <mc:Fallback>
                    <p:oleObj r:id="rId28" imgW="942840" imgH="942840" progId="">
                      <p:embed/>
                      <p:pic>
                        <p:nvPicPr>
                          <p:cNvPr id="129"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78955" y="531064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30" name="PPTShape_3"/>
              <p:cNvSpPr>
                <a:spLocks noChangeArrowheads="1"/>
              </p:cNvSpPr>
              <p:nvPr/>
            </p:nvSpPr>
            <p:spPr bwMode="gray">
              <a:xfrm>
                <a:off x="9750289" y="527831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12" name="Group 227"/>
              <p:cNvGrpSpPr>
                <a:grpSpLocks noChangeAspect="1"/>
              </p:cNvGrpSpPr>
              <p:nvPr>
                <p:custDataLst>
                  <p:tags r:id="rId4"/>
                </p:custDataLst>
              </p:nvPr>
            </p:nvGrpSpPr>
            <p:grpSpPr>
              <a:xfrm flipH="1">
                <a:off x="9784952" y="6122039"/>
                <a:ext cx="538554" cy="410664"/>
                <a:chOff x="3547110" y="1885950"/>
                <a:chExt cx="598170" cy="461010"/>
              </a:xfrm>
              <a:effectLst>
                <a:outerShdw blurRad="50800" dist="50800" dir="2700000" algn="ctr" rotWithShape="0">
                  <a:srgbClr val="000000">
                    <a:alpha val="40000"/>
                  </a:srgbClr>
                </a:outerShdw>
              </a:effectLst>
            </p:grpSpPr>
            <p:sp>
              <p:nvSpPr>
                <p:cNvPr id="133" name="Cube 132"/>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34" name="Rectangle 133"/>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35" name="Straight Connector 134"/>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36" name="Straight Connector 135"/>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37" name="Rectangle 136"/>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38" name="Rectangle 137"/>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39" name="Straight Connector 138"/>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0" name="Straight Connector 139"/>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1" name="Straight Connector 140"/>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2" name="Straight Connector 141"/>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3" name="Straight Connector 142"/>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4" name="Straight Connector 143"/>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45" name="Straight Connector 144"/>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6" name="Straight Connector 145"/>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47" name="Straight Connector 146"/>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32" name="Right Arrow 131"/>
              <p:cNvSpPr/>
              <p:nvPr/>
            </p:nvSpPr>
            <p:spPr bwMode="auto">
              <a:xfrm>
                <a:off x="10834120" y="585627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grpSp>
      <p:sp>
        <p:nvSpPr>
          <p:cNvPr id="98" name="Title 97"/>
          <p:cNvSpPr>
            <a:spLocks noGrp="1"/>
          </p:cNvSpPr>
          <p:nvPr>
            <p:ph type="title"/>
          </p:nvPr>
        </p:nvSpPr>
        <p:spPr/>
        <p:txBody>
          <a:bodyPr/>
          <a:lstStyle/>
          <a:p>
            <a:r>
              <a:rPr lang="en-US" sz="3200" dirty="0"/>
              <a:t>Receive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72222E-6 3.7037E-6 L -1.04809 3.7037E-6 " pathEditMode="relative" rAng="0" ptsTypes="AA">
                                      <p:cBhvr>
                                        <p:cTn id="6" dur="2000" fill="hold"/>
                                        <p:tgtEl>
                                          <p:spTgt spid="2"/>
                                        </p:tgtEl>
                                        <p:attrNameLst>
                                          <p:attrName>ppt_x</p:attrName>
                                          <p:attrName>ppt_y</p:attrName>
                                        </p:attrNameLst>
                                      </p:cBhvr>
                                      <p:rCtr x="-5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7"/>
          <p:cNvGrpSpPr/>
          <p:nvPr>
            <p:custDataLst>
              <p:tags r:id="rId3"/>
            </p:custDataLst>
          </p:nvPr>
        </p:nvGrpSpPr>
        <p:grpSpPr>
          <a:xfrm>
            <a:off x="1961174" y="141096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70" name="Rectangle 69"/>
          <p:cNvSpPr>
            <a:spLocks noChangeArrowheads="1"/>
          </p:cNvSpPr>
          <p:nvPr/>
        </p:nvSpPr>
        <p:spPr bwMode="auto">
          <a:xfrm>
            <a:off x="2255332" y="375822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87" name="Rectangle 86"/>
          <p:cNvSpPr>
            <a:spLocks noChangeArrowheads="1"/>
          </p:cNvSpPr>
          <p:nvPr/>
        </p:nvSpPr>
        <p:spPr bwMode="auto">
          <a:xfrm>
            <a:off x="2254657" y="10190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2255677" y="514018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56" name="AutoShape 11"/>
          <p:cNvSpPr>
            <a:spLocks noChangeArrowheads="1"/>
          </p:cNvSpPr>
          <p:nvPr/>
        </p:nvSpPr>
        <p:spPr bwMode="gray">
          <a:xfrm>
            <a:off x="1899920" y="510826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7" name="Rectangle 56"/>
          <p:cNvSpPr>
            <a:spLocks noChangeArrowheads="1"/>
          </p:cNvSpPr>
          <p:nvPr/>
        </p:nvSpPr>
        <p:spPr bwMode="auto">
          <a:xfrm>
            <a:off x="2252410" y="239030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3" name="Group 132"/>
          <p:cNvGrpSpPr/>
          <p:nvPr>
            <p:custDataLst>
              <p:tags r:id="rId4"/>
            </p:custDataLst>
          </p:nvPr>
        </p:nvGrpSpPr>
        <p:grpSpPr>
          <a:xfrm>
            <a:off x="1953259" y="552946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4" name="Group 131"/>
          <p:cNvGrpSpPr/>
          <p:nvPr>
            <p:custDataLst>
              <p:tags r:id="rId5"/>
            </p:custDataLst>
          </p:nvPr>
        </p:nvGrpSpPr>
        <p:grpSpPr>
          <a:xfrm>
            <a:off x="5491588" y="558280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5" name="Object 3"/>
          <p:cNvGraphicFramePr>
            <a:graphicFrameLocks noChangeAspect="1"/>
          </p:cNvGraphicFramePr>
          <p:nvPr>
            <p:extLst/>
          </p:nvPr>
        </p:nvGraphicFramePr>
        <p:xfrm>
          <a:off x="1935676" y="5153793"/>
          <a:ext cx="306388" cy="304800"/>
        </p:xfrm>
        <a:graphic>
          <a:graphicData uri="http://schemas.openxmlformats.org/presentationml/2006/ole">
            <mc:AlternateContent xmlns:mc="http://schemas.openxmlformats.org/markup-compatibility/2006">
              <mc:Choice xmlns:v="urn:schemas-microsoft-com:vml" Requires="v">
                <p:oleObj spid="_x0000_s11271" r:id="rId15" imgW="942840" imgH="942840" progId="">
                  <p:embed/>
                </p:oleObj>
              </mc:Choice>
              <mc:Fallback>
                <p:oleObj r:id="rId15" imgW="942840" imgH="942840" progId="">
                  <p:embed/>
                  <p:pic>
                    <p:nvPicPr>
                      <p:cNvPr id="494595"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35676" y="515379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extLst/>
          </p:nvPr>
        </p:nvGraphicFramePr>
        <p:xfrm>
          <a:off x="1935676" y="3774198"/>
          <a:ext cx="306388" cy="306388"/>
        </p:xfrm>
        <a:graphic>
          <a:graphicData uri="http://schemas.openxmlformats.org/presentationml/2006/ole">
            <mc:AlternateContent xmlns:mc="http://schemas.openxmlformats.org/markup-compatibility/2006">
              <mc:Choice xmlns:v="urn:schemas-microsoft-com:vml" Requires="v">
                <p:oleObj spid="_x0000_s11272" r:id="rId17" imgW="942840" imgH="942840" progId="">
                  <p:embed/>
                </p:oleObj>
              </mc:Choice>
              <mc:Fallback>
                <p:oleObj r:id="rId17" imgW="942840" imgH="942840" progId="">
                  <p:embed/>
                  <p:pic>
                    <p:nvPicPr>
                      <p:cNvPr id="494596" name="Object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35676" y="377419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extLst/>
          </p:nvPr>
        </p:nvGraphicFramePr>
        <p:xfrm>
          <a:off x="1937898" y="2403569"/>
          <a:ext cx="304800" cy="306387"/>
        </p:xfrm>
        <a:graphic>
          <a:graphicData uri="http://schemas.openxmlformats.org/presentationml/2006/ole">
            <mc:AlternateContent xmlns:mc="http://schemas.openxmlformats.org/markup-compatibility/2006">
              <mc:Choice xmlns:v="urn:schemas-microsoft-com:vml" Requires="v">
                <p:oleObj spid="_x0000_s11273" r:id="rId19" imgW="942840" imgH="942840" progId="">
                  <p:embed/>
                </p:oleObj>
              </mc:Choice>
              <mc:Fallback>
                <p:oleObj r:id="rId19" imgW="942840" imgH="942840" progId="">
                  <p:embed/>
                  <p:pic>
                    <p:nvPicPr>
                      <p:cNvPr id="494597" name="Object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37898" y="240356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extLst/>
          </p:nvPr>
        </p:nvGraphicFramePr>
        <p:xfrm>
          <a:off x="1936205" y="1030625"/>
          <a:ext cx="306387" cy="306388"/>
        </p:xfrm>
        <a:graphic>
          <a:graphicData uri="http://schemas.openxmlformats.org/presentationml/2006/ole">
            <mc:AlternateContent xmlns:mc="http://schemas.openxmlformats.org/markup-compatibility/2006">
              <mc:Choice xmlns:v="urn:schemas-microsoft-com:vml" Requires="v">
                <p:oleObj spid="_x0000_s11274" r:id="rId21" imgW="942840" imgH="942840" progId="">
                  <p:embed/>
                </p:oleObj>
              </mc:Choice>
              <mc:Fallback>
                <p:oleObj r:id="rId21" imgW="942840" imgH="942840" progId="">
                  <p:embed/>
                  <p:pic>
                    <p:nvPicPr>
                      <p:cNvPr id="494598" name="Object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36205" y="10306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899920" y="373522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899920" y="236219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899923" y="99060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5" name="Group 129"/>
          <p:cNvGrpSpPr/>
          <p:nvPr>
            <p:custDataLst>
              <p:tags r:id="rId6"/>
            </p:custDataLst>
          </p:nvPr>
        </p:nvGrpSpPr>
        <p:grpSpPr>
          <a:xfrm>
            <a:off x="1955898" y="415972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6" name="Group 128"/>
          <p:cNvGrpSpPr/>
          <p:nvPr>
            <p:custDataLst>
              <p:tags r:id="rId7"/>
            </p:custDataLst>
          </p:nvPr>
        </p:nvGrpSpPr>
        <p:grpSpPr>
          <a:xfrm>
            <a:off x="1967914" y="277406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4003436" y="281455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7" name="Group 130"/>
          <p:cNvGrpSpPr/>
          <p:nvPr>
            <p:custDataLst>
              <p:tags r:id="rId8"/>
            </p:custDataLst>
          </p:nvPr>
        </p:nvGrpSpPr>
        <p:grpSpPr>
          <a:xfrm>
            <a:off x="4894301" y="421306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grpSp>
        <p:nvGrpSpPr>
          <p:cNvPr id="8" name="Group 170"/>
          <p:cNvGrpSpPr/>
          <p:nvPr>
            <p:custDataLst>
              <p:tags r:id="rId9"/>
            </p:custDataLst>
          </p:nvPr>
        </p:nvGrpSpPr>
        <p:grpSpPr>
          <a:xfrm>
            <a:off x="2522860" y="6055767"/>
            <a:ext cx="1255593" cy="396627"/>
            <a:chOff x="2522860" y="6214057"/>
            <a:chExt cx="1255593" cy="396627"/>
          </a:xfrm>
        </p:grpSpPr>
        <p:sp>
          <p:nvSpPr>
            <p:cNvPr id="63" name="TextBox 62"/>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66"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sp>
        <p:nvSpPr>
          <p:cNvPr id="102" name="Bent Arrow 101"/>
          <p:cNvSpPr/>
          <p:nvPr/>
        </p:nvSpPr>
        <p:spPr bwMode="auto">
          <a:xfrm flipH="1">
            <a:off x="7904478" y="441371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04" name="Left Brace 103"/>
          <p:cNvSpPr/>
          <p:nvPr/>
        </p:nvSpPr>
        <p:spPr bwMode="auto">
          <a:xfrm rot="5400000">
            <a:off x="7063247" y="3767287"/>
            <a:ext cx="255766" cy="3357098"/>
          </a:xfrm>
          <a:prstGeom prst="leftBrace">
            <a:avLst>
              <a:gd name="adj1" fmla="val 45068"/>
              <a:gd name="adj2" fmla="val 13985"/>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07" name="Rectangle 106"/>
          <p:cNvSpPr>
            <a:spLocks noChangeArrowheads="1"/>
          </p:cNvSpPr>
          <p:nvPr/>
        </p:nvSpPr>
        <p:spPr bwMode="auto">
          <a:xfrm>
            <a:off x="282081" y="545140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128" name="Right Arrow 127"/>
          <p:cNvSpPr/>
          <p:nvPr/>
        </p:nvSpPr>
        <p:spPr bwMode="auto">
          <a:xfrm>
            <a:off x="1252368" y="569798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aphicFrame>
        <p:nvGraphicFramePr>
          <p:cNvPr id="129" name="Object 2"/>
          <p:cNvGraphicFramePr>
            <a:graphicFrameLocks noChangeAspect="1"/>
          </p:cNvGraphicFramePr>
          <p:nvPr>
            <p:extLst/>
          </p:nvPr>
        </p:nvGraphicFramePr>
        <p:xfrm>
          <a:off x="197203" y="5152353"/>
          <a:ext cx="306387" cy="306387"/>
        </p:xfrm>
        <a:graphic>
          <a:graphicData uri="http://schemas.openxmlformats.org/presentationml/2006/ole">
            <mc:AlternateContent xmlns:mc="http://schemas.openxmlformats.org/markup-compatibility/2006">
              <mc:Choice xmlns:v="urn:schemas-microsoft-com:vml" Requires="v">
                <p:oleObj spid="_x0000_s11275" r:id="rId23" imgW="942840" imgH="942840" progId="">
                  <p:embed/>
                </p:oleObj>
              </mc:Choice>
              <mc:Fallback>
                <p:oleObj r:id="rId23" imgW="942840" imgH="942840" progId="">
                  <p:embed/>
                  <p:pic>
                    <p:nvPicPr>
                      <p:cNvPr id="129" name="Object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7203" y="515235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30" name="PPTShape_3"/>
          <p:cNvSpPr>
            <a:spLocks noChangeArrowheads="1"/>
          </p:cNvSpPr>
          <p:nvPr/>
        </p:nvSpPr>
        <p:spPr bwMode="gray">
          <a:xfrm>
            <a:off x="168537" y="512002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9" name="Group 227"/>
          <p:cNvGrpSpPr>
            <a:grpSpLocks noChangeAspect="1"/>
          </p:cNvGrpSpPr>
          <p:nvPr>
            <p:custDataLst>
              <p:tags r:id="rId10"/>
            </p:custDataLst>
          </p:nvPr>
        </p:nvGrpSpPr>
        <p:grpSpPr>
          <a:xfrm flipH="1">
            <a:off x="203200" y="5963749"/>
            <a:ext cx="538554" cy="410664"/>
            <a:chOff x="3547110" y="1885950"/>
            <a:chExt cx="598170" cy="461010"/>
          </a:xfrm>
          <a:effectLst>
            <a:outerShdw blurRad="50800" dist="50800" dir="2700000" algn="ctr" rotWithShape="0">
              <a:srgbClr val="000000">
                <a:alpha val="40000"/>
              </a:srgbClr>
            </a:outerShdw>
          </a:effectLst>
        </p:grpSpPr>
        <p:sp>
          <p:nvSpPr>
            <p:cNvPr id="152" name="Cube 15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53" name="Rectangle 15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54" name="Straight Connector 15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55" name="Straight Connector 15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56" name="Rectangle 15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57" name="Rectangle 15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58" name="Straight Connector 15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59" name="Straight Connector 15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0" name="Straight Connector 15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1" name="Straight Connector 16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2" name="Straight Connector 16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3" name="Straight Connector 16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64" name="Straight Connector 16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5" name="Straight Connector 16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66" name="Straight Connector 16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67" name="Bent Arrow 166"/>
          <p:cNvSpPr/>
          <p:nvPr/>
        </p:nvSpPr>
        <p:spPr bwMode="auto">
          <a:xfrm flipH="1">
            <a:off x="7040878" y="300147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68" name="Left Brace 167"/>
          <p:cNvSpPr/>
          <p:nvPr/>
        </p:nvSpPr>
        <p:spPr bwMode="auto">
          <a:xfrm rot="5400000">
            <a:off x="6272917" y="2560396"/>
            <a:ext cx="255766" cy="2946400"/>
          </a:xfrm>
          <a:prstGeom prst="leftBrace">
            <a:avLst>
              <a:gd name="adj1" fmla="val 45068"/>
              <a:gd name="adj2" fmla="val 11571"/>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69" name="Bent Arrow 168"/>
          <p:cNvSpPr/>
          <p:nvPr/>
        </p:nvSpPr>
        <p:spPr bwMode="auto">
          <a:xfrm flipH="1">
            <a:off x="5140958" y="158923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70" name="Left Brace 169"/>
          <p:cNvSpPr/>
          <p:nvPr/>
        </p:nvSpPr>
        <p:spPr bwMode="auto">
          <a:xfrm rot="5400000">
            <a:off x="5409316" y="1148156"/>
            <a:ext cx="255766" cy="2946399"/>
          </a:xfrm>
          <a:prstGeom prst="leftBrace">
            <a:avLst>
              <a:gd name="adj1" fmla="val 45068"/>
              <a:gd name="adj2" fmla="val 46399"/>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nvGrpSpPr>
          <p:cNvPr id="10" name="Group 171"/>
          <p:cNvGrpSpPr/>
          <p:nvPr>
            <p:custDataLst>
              <p:tags r:id="rId11"/>
            </p:custDataLst>
          </p:nvPr>
        </p:nvGrpSpPr>
        <p:grpSpPr>
          <a:xfrm>
            <a:off x="2370460" y="4674007"/>
            <a:ext cx="1255593" cy="396627"/>
            <a:chOff x="2522860" y="6214057"/>
            <a:chExt cx="1255593" cy="396627"/>
          </a:xfrm>
        </p:grpSpPr>
        <p:sp>
          <p:nvSpPr>
            <p:cNvPr id="174" name="TextBox 173"/>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175"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grpSp>
        <p:nvGrpSpPr>
          <p:cNvPr id="11" name="Group 175"/>
          <p:cNvGrpSpPr/>
          <p:nvPr>
            <p:custDataLst>
              <p:tags r:id="rId12"/>
            </p:custDataLst>
          </p:nvPr>
        </p:nvGrpSpPr>
        <p:grpSpPr>
          <a:xfrm>
            <a:off x="2273940" y="3282087"/>
            <a:ext cx="1255593" cy="396627"/>
            <a:chOff x="2522860" y="6214057"/>
            <a:chExt cx="1255593" cy="396627"/>
          </a:xfrm>
        </p:grpSpPr>
        <p:sp>
          <p:nvSpPr>
            <p:cNvPr id="177" name="TextBox 176"/>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178"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sp>
        <p:nvSpPr>
          <p:cNvPr id="116" name="PPTShape_4"/>
          <p:cNvSpPr>
            <a:spLocks noChangeArrowheads="1"/>
          </p:cNvSpPr>
          <p:nvPr/>
        </p:nvSpPr>
        <p:spPr bwMode="auto">
          <a:xfrm>
            <a:off x="3756660" y="5826180"/>
            <a:ext cx="1611630" cy="252265"/>
          </a:xfrm>
          <a:prstGeom prst="rect">
            <a:avLst/>
          </a:prstGeom>
          <a:solidFill>
            <a:srgbClr val="4D4D4D"/>
          </a:solidFill>
          <a:ln w="28575" algn="ctr">
            <a:noFill/>
            <a:miter lim="800000"/>
            <a:headEnd/>
            <a:tailEnd/>
          </a:ln>
          <a:effectLst/>
        </p:spPr>
        <p:txBody>
          <a:bodyPr vert="horz" wrap="none" lIns="0" rIns="0" anchor="ctr"/>
          <a:lstStyle/>
          <a:p>
            <a:pPr algn="r"/>
            <a:r>
              <a:rPr lang="en-US" sz="1400" b="1" dirty="0">
                <a:solidFill>
                  <a:srgbClr val="FFFF00"/>
                </a:solidFill>
                <a:cs typeface="Courier New" pitchFamily="49" charset="0"/>
              </a:rPr>
              <a:t>00:04:A3:4D:1C:73</a:t>
            </a:r>
          </a:p>
        </p:txBody>
      </p:sp>
      <p:sp>
        <p:nvSpPr>
          <p:cNvPr id="117" name="Rectangle 116"/>
          <p:cNvSpPr>
            <a:spLocks noChangeArrowheads="1"/>
          </p:cNvSpPr>
          <p:nvPr/>
        </p:nvSpPr>
        <p:spPr bwMode="auto">
          <a:xfrm>
            <a:off x="3619500" y="4463539"/>
            <a:ext cx="1150620" cy="232112"/>
          </a:xfrm>
          <a:prstGeom prst="rect">
            <a:avLst/>
          </a:prstGeom>
          <a:solidFill>
            <a:srgbClr val="607792"/>
          </a:solidFill>
          <a:ln w="28575" algn="ctr">
            <a:noFill/>
            <a:miter lim="800000"/>
            <a:headEnd/>
            <a:tailEnd/>
          </a:ln>
          <a:effectLst>
            <a:outerShdw dist="38100" sx="1000" sy="1000" algn="ctr" rotWithShape="0">
              <a:srgbClr val="000000"/>
            </a:outerShdw>
          </a:effectLst>
        </p:spPr>
        <p:txBody>
          <a:bodyPr vert="horz" wrap="none" lIns="0" rIns="0" anchor="ctr"/>
          <a:lstStyle/>
          <a:p>
            <a:pPr algn="r"/>
            <a:r>
              <a:rPr lang="en-US" sz="1400" b="1" dirty="0">
                <a:solidFill>
                  <a:srgbClr val="FFFF00"/>
                </a:solidFill>
                <a:latin typeface="+mn-lt"/>
                <a:cs typeface="Courier New" pitchFamily="49" charset="0"/>
              </a:rPr>
              <a:t>192.168.1.102</a:t>
            </a:r>
          </a:p>
        </p:txBody>
      </p:sp>
      <p:sp>
        <p:nvSpPr>
          <p:cNvPr id="118" name="Rectangle 117"/>
          <p:cNvSpPr>
            <a:spLocks noChangeArrowheads="1"/>
          </p:cNvSpPr>
          <p:nvPr/>
        </p:nvSpPr>
        <p:spPr bwMode="auto">
          <a:xfrm>
            <a:off x="3657600" y="3072591"/>
            <a:ext cx="224790" cy="224789"/>
          </a:xfrm>
          <a:prstGeom prst="rect">
            <a:avLst/>
          </a:prstGeom>
          <a:solidFill>
            <a:srgbClr val="828242"/>
          </a:solidFill>
          <a:ln w="28575" algn="ctr">
            <a:noFill/>
            <a:miter lim="800000"/>
            <a:headEnd/>
            <a:tailEnd/>
          </a:ln>
          <a:effectLst>
            <a:outerShdw dist="38100" sx="1000" sy="1000" algn="ctr" rotWithShape="0">
              <a:srgbClr val="000000"/>
            </a:outerShdw>
          </a:effectLst>
        </p:spPr>
        <p:txBody>
          <a:bodyPr vert="horz" wrap="none" lIns="0" rIns="0" anchor="ctr"/>
          <a:lstStyle/>
          <a:p>
            <a:pPr algn="r"/>
            <a:r>
              <a:rPr lang="en-US" sz="1400" b="1" dirty="0">
                <a:solidFill>
                  <a:srgbClr val="FFFF00"/>
                </a:solidFill>
                <a:latin typeface="+mn-lt"/>
                <a:cs typeface="Courier New" pitchFamily="49" charset="0"/>
              </a:rPr>
              <a:t>80</a:t>
            </a:r>
          </a:p>
        </p:txBody>
      </p:sp>
      <p:sp>
        <p:nvSpPr>
          <p:cNvPr id="78" name="Title 97"/>
          <p:cNvSpPr>
            <a:spLocks noGrp="1"/>
          </p:cNvSpPr>
          <p:nvPr>
            <p:ph type="title"/>
          </p:nvPr>
        </p:nvSpPr>
        <p:spPr/>
        <p:txBody>
          <a:bodyPr/>
          <a:lstStyle/>
          <a:p>
            <a:r>
              <a:rPr lang="en-US" sz="3200" dirty="0"/>
              <a:t>Receive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10" presetClass="entr" presetSubtype="0" fill="hold" grpId="0" nodeType="after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1000"/>
                                        <p:tgtEl>
                                          <p:spTgt spid="104"/>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wipe(down)">
                                      <p:cBhvr>
                                        <p:cTn id="26" dur="500"/>
                                        <p:tgtEl>
                                          <p:spTgt spid="102"/>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par>
                          <p:cTn id="40" fill="hold">
                            <p:stCondLst>
                              <p:cond delay="0"/>
                            </p:stCondLst>
                            <p:childTnLst>
                              <p:par>
                                <p:cTn id="41" presetID="10" presetClass="entr" presetSubtype="0" fill="hold" grpId="0" nodeType="afterEffect">
                                  <p:stCondLst>
                                    <p:cond delay="0"/>
                                  </p:stCondLst>
                                  <p:childTnLst>
                                    <p:set>
                                      <p:cBhvr>
                                        <p:cTn id="42" dur="1" fill="hold">
                                          <p:stCondLst>
                                            <p:cond delay="0"/>
                                          </p:stCondLst>
                                        </p:cTn>
                                        <p:tgtEl>
                                          <p:spTgt spid="168"/>
                                        </p:tgtEl>
                                        <p:attrNameLst>
                                          <p:attrName>style.visibility</p:attrName>
                                        </p:attrNameLst>
                                      </p:cBhvr>
                                      <p:to>
                                        <p:strVal val="visible"/>
                                      </p:to>
                                    </p:set>
                                    <p:animEffect transition="in" filter="fade">
                                      <p:cBhvr>
                                        <p:cTn id="43" dur="1000"/>
                                        <p:tgtEl>
                                          <p:spTgt spid="168"/>
                                        </p:tgtEl>
                                      </p:cBhvr>
                                    </p:animEffect>
                                  </p:childTnLst>
                                </p:cTn>
                              </p:par>
                            </p:childTnLst>
                          </p:cTn>
                        </p:par>
                        <p:par>
                          <p:cTn id="44" fill="hold">
                            <p:stCondLst>
                              <p:cond delay="1000"/>
                            </p:stCondLst>
                            <p:childTnLst>
                              <p:par>
                                <p:cTn id="45" presetID="22" presetClass="entr" presetSubtype="4" fill="hold" grpId="0" nodeType="after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wipe(down)">
                                      <p:cBhvr>
                                        <p:cTn id="47" dur="500"/>
                                        <p:tgtEl>
                                          <p:spTgt spid="167"/>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1000"/>
                                        <p:tgtEl>
                                          <p:spTgt spid="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fade">
                                      <p:cBhvr>
                                        <p:cTn id="54" dur="1000"/>
                                        <p:tgtEl>
                                          <p:spTgt spid="12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0"/>
                                  </p:stCondLst>
                                  <p:childTnLst>
                                    <p:set>
                                      <p:cBhvr>
                                        <p:cTn id="61" dur="1" fill="hold">
                                          <p:stCondLst>
                                            <p:cond delay="0"/>
                                          </p:stCondLst>
                                        </p:cTn>
                                        <p:tgtEl>
                                          <p:spTgt spid="11"/>
                                        </p:tgtEl>
                                        <p:attrNameLst>
                                          <p:attrName>style.visibility</p:attrName>
                                        </p:attrNameLst>
                                      </p:cBhvr>
                                      <p:to>
                                        <p:strVal val="visible"/>
                                      </p:to>
                                    </p:set>
                                  </p:childTnLst>
                                </p:cTn>
                              </p:par>
                            </p:childTnLst>
                          </p:cTn>
                        </p:par>
                        <p:par>
                          <p:cTn id="62" fill="hold">
                            <p:stCondLst>
                              <p:cond delay="0"/>
                            </p:stCondLst>
                            <p:childTnLst>
                              <p:par>
                                <p:cTn id="63" presetID="10" presetClass="entr" presetSubtype="0" fill="hold" grpId="0" nodeType="afterEffect">
                                  <p:stCondLst>
                                    <p:cond delay="0"/>
                                  </p:stCondLst>
                                  <p:childTnLst>
                                    <p:set>
                                      <p:cBhvr>
                                        <p:cTn id="64" dur="1" fill="hold">
                                          <p:stCondLst>
                                            <p:cond delay="0"/>
                                          </p:stCondLst>
                                        </p:cTn>
                                        <p:tgtEl>
                                          <p:spTgt spid="170"/>
                                        </p:tgtEl>
                                        <p:attrNameLst>
                                          <p:attrName>style.visibility</p:attrName>
                                        </p:attrNameLst>
                                      </p:cBhvr>
                                      <p:to>
                                        <p:strVal val="visible"/>
                                      </p:to>
                                    </p:set>
                                    <p:animEffect transition="in" filter="fade">
                                      <p:cBhvr>
                                        <p:cTn id="65" dur="1000"/>
                                        <p:tgtEl>
                                          <p:spTgt spid="170"/>
                                        </p:tgtEl>
                                      </p:cBhvr>
                                    </p:animEffect>
                                  </p:childTnLst>
                                </p:cTn>
                              </p:par>
                            </p:childTnLst>
                          </p:cTn>
                        </p:par>
                        <p:par>
                          <p:cTn id="66" fill="hold">
                            <p:stCondLst>
                              <p:cond delay="1000"/>
                            </p:stCondLst>
                            <p:childTnLst>
                              <p:par>
                                <p:cTn id="67" presetID="22" presetClass="entr" presetSubtype="4" fill="hold" grpId="0" nodeType="afterEffect">
                                  <p:stCondLst>
                                    <p:cond delay="0"/>
                                  </p:stCondLst>
                                  <p:childTnLst>
                                    <p:set>
                                      <p:cBhvr>
                                        <p:cTn id="68" dur="1" fill="hold">
                                          <p:stCondLst>
                                            <p:cond delay="0"/>
                                          </p:stCondLst>
                                        </p:cTn>
                                        <p:tgtEl>
                                          <p:spTgt spid="169"/>
                                        </p:tgtEl>
                                        <p:attrNameLst>
                                          <p:attrName>style.visibility</p:attrName>
                                        </p:attrNameLst>
                                      </p:cBhvr>
                                      <p:to>
                                        <p:strVal val="visible"/>
                                      </p:to>
                                    </p:set>
                                    <p:animEffect transition="in" filter="wipe(down)">
                                      <p:cBhvr>
                                        <p:cTn id="69" dur="500"/>
                                        <p:tgtEl>
                                          <p:spTgt spid="169"/>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02" grpId="0" animBg="1"/>
      <p:bldP spid="104" grpId="0" animBg="1"/>
      <p:bldP spid="167" grpId="0" animBg="1"/>
      <p:bldP spid="168" grpId="0" animBg="1"/>
      <p:bldP spid="169" grpId="0" animBg="1"/>
      <p:bldP spid="170" grpId="0" animBg="1"/>
      <p:bldP spid="116" grpId="0" animBg="1"/>
      <p:bldP spid="117" grpId="0" animBg="1"/>
      <p:bldP spid="1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a:spLocks noChangeArrowheads="1"/>
          </p:cNvSpPr>
          <p:nvPr/>
        </p:nvSpPr>
        <p:spPr bwMode="auto">
          <a:xfrm>
            <a:off x="1525056" y="2028073"/>
            <a:ext cx="1790903" cy="658906"/>
          </a:xfrm>
          <a:prstGeom prst="rect">
            <a:avLst/>
          </a:prstGeom>
          <a:solidFill>
            <a:srgbClr val="824242"/>
          </a:solidFill>
          <a:ln w="28575" algn="ctr">
            <a:solidFill>
              <a:schemeClr val="bg1"/>
            </a:solidFill>
            <a:miter lim="800000"/>
            <a:headEnd/>
            <a:tailEnd/>
          </a:ln>
          <a:effectLst/>
        </p:spPr>
        <p:txBody>
          <a:bodyPr wrap="none" anchor="ctr"/>
          <a:lstStyle/>
          <a:p>
            <a:pPr algn="ctr"/>
            <a:r>
              <a:rPr lang="en-US" sz="2000" b="1" dirty="0">
                <a:solidFill>
                  <a:schemeClr val="bg1"/>
                </a:solidFill>
              </a:rPr>
              <a:t>Layer Name</a:t>
            </a:r>
          </a:p>
        </p:txBody>
      </p:sp>
      <p:sp>
        <p:nvSpPr>
          <p:cNvPr id="57" name="Rectangle 56"/>
          <p:cNvSpPr>
            <a:spLocks noChangeArrowheads="1"/>
          </p:cNvSpPr>
          <p:nvPr/>
        </p:nvSpPr>
        <p:spPr bwMode="auto">
          <a:xfrm>
            <a:off x="3343680" y="2028073"/>
            <a:ext cx="2051799"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2000" b="1" dirty="0">
                <a:solidFill>
                  <a:schemeClr val="bg1"/>
                </a:solidFill>
              </a:rPr>
              <a:t>Protocol</a:t>
            </a:r>
          </a:p>
        </p:txBody>
      </p:sp>
      <p:sp>
        <p:nvSpPr>
          <p:cNvPr id="58" name="Rectangle 57"/>
          <p:cNvSpPr>
            <a:spLocks noChangeArrowheads="1"/>
          </p:cNvSpPr>
          <p:nvPr/>
        </p:nvSpPr>
        <p:spPr bwMode="auto">
          <a:xfrm>
            <a:off x="5424578" y="2028073"/>
            <a:ext cx="1664936" cy="658906"/>
          </a:xfrm>
          <a:prstGeom prst="rect">
            <a:avLst/>
          </a:prstGeom>
          <a:solidFill>
            <a:srgbClr val="824242"/>
          </a:solidFill>
          <a:ln w="28575" algn="ctr">
            <a:solidFill>
              <a:schemeClr val="bg1"/>
            </a:solidFill>
            <a:miter lim="800000"/>
            <a:headEnd/>
            <a:tailEnd/>
          </a:ln>
          <a:effectLst/>
        </p:spPr>
        <p:txBody>
          <a:bodyPr wrap="square" tIns="45720" bIns="45720" anchor="ctr"/>
          <a:lstStyle/>
          <a:p>
            <a:pPr algn="ctr"/>
            <a:r>
              <a:rPr lang="en-US" sz="2000" b="1" dirty="0">
                <a:solidFill>
                  <a:schemeClr val="bg1"/>
                </a:solidFill>
              </a:rPr>
              <a:t>Protocol Data Unit</a:t>
            </a:r>
          </a:p>
        </p:txBody>
      </p:sp>
      <p:sp>
        <p:nvSpPr>
          <p:cNvPr id="59" name="Rectangle 29"/>
          <p:cNvSpPr>
            <a:spLocks noChangeArrowheads="1"/>
          </p:cNvSpPr>
          <p:nvPr/>
        </p:nvSpPr>
        <p:spPr bwMode="auto">
          <a:xfrm>
            <a:off x="339931" y="2028073"/>
            <a:ext cx="1156650" cy="658906"/>
          </a:xfrm>
          <a:prstGeom prst="rect">
            <a:avLst/>
          </a:prstGeom>
          <a:solidFill>
            <a:srgbClr val="4D4D4D"/>
          </a:solidFill>
          <a:ln w="28575" algn="ctr">
            <a:solidFill>
              <a:schemeClr val="bg1"/>
            </a:solidFill>
            <a:miter lim="800000"/>
            <a:headEnd/>
            <a:tailEnd/>
          </a:ln>
          <a:effectLst/>
        </p:spPr>
        <p:txBody>
          <a:bodyPr wrap="none" anchor="ctr"/>
          <a:lstStyle/>
          <a:p>
            <a:pPr algn="ctr"/>
            <a:r>
              <a:rPr lang="en-US" sz="2000" b="1" dirty="0">
                <a:solidFill>
                  <a:schemeClr val="bg1"/>
                </a:solidFill>
              </a:rPr>
              <a:t>Layer #</a:t>
            </a:r>
            <a:endParaRPr lang="en-US" sz="1400" b="1" dirty="0">
              <a:solidFill>
                <a:schemeClr val="bg1"/>
              </a:solidFill>
            </a:endParaRPr>
          </a:p>
        </p:txBody>
      </p:sp>
      <p:sp>
        <p:nvSpPr>
          <p:cNvPr id="82" name="Rectangle 81"/>
          <p:cNvSpPr>
            <a:spLocks noChangeArrowheads="1"/>
          </p:cNvSpPr>
          <p:nvPr/>
        </p:nvSpPr>
        <p:spPr bwMode="auto">
          <a:xfrm>
            <a:off x="339931" y="2715554"/>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5</a:t>
            </a:r>
          </a:p>
        </p:txBody>
      </p:sp>
      <p:sp>
        <p:nvSpPr>
          <p:cNvPr id="83" name="Rectangle 82"/>
          <p:cNvSpPr>
            <a:spLocks noChangeArrowheads="1"/>
          </p:cNvSpPr>
          <p:nvPr/>
        </p:nvSpPr>
        <p:spPr bwMode="auto">
          <a:xfrm>
            <a:off x="1525055" y="2715554"/>
            <a:ext cx="179090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Application</a:t>
            </a:r>
          </a:p>
        </p:txBody>
      </p:sp>
      <p:sp>
        <p:nvSpPr>
          <p:cNvPr id="86" name="Rectangle 85"/>
          <p:cNvSpPr>
            <a:spLocks noChangeArrowheads="1"/>
          </p:cNvSpPr>
          <p:nvPr/>
        </p:nvSpPr>
        <p:spPr bwMode="auto">
          <a:xfrm>
            <a:off x="1525055" y="3125128"/>
            <a:ext cx="1790904"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Transport</a:t>
            </a:r>
            <a:endParaRPr lang="en-US" sz="1800" b="1" dirty="0">
              <a:solidFill>
                <a:schemeClr val="bg1">
                  <a:lumMod val="50000"/>
                </a:schemeClr>
              </a:solidFill>
            </a:endParaRPr>
          </a:p>
        </p:txBody>
      </p:sp>
      <p:sp>
        <p:nvSpPr>
          <p:cNvPr id="93" name="Rectangle 92"/>
          <p:cNvSpPr>
            <a:spLocks noChangeArrowheads="1"/>
          </p:cNvSpPr>
          <p:nvPr/>
        </p:nvSpPr>
        <p:spPr bwMode="auto">
          <a:xfrm>
            <a:off x="339931" y="3125128"/>
            <a:ext cx="1156650" cy="597241"/>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4</a:t>
            </a:r>
          </a:p>
        </p:txBody>
      </p:sp>
      <p:sp>
        <p:nvSpPr>
          <p:cNvPr id="94" name="Rectangle 93"/>
          <p:cNvSpPr>
            <a:spLocks noChangeArrowheads="1"/>
          </p:cNvSpPr>
          <p:nvPr/>
        </p:nvSpPr>
        <p:spPr bwMode="auto">
          <a:xfrm>
            <a:off x="339931" y="3754488"/>
            <a:ext cx="1156650" cy="595027"/>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3</a:t>
            </a:r>
          </a:p>
        </p:txBody>
      </p:sp>
      <p:sp>
        <p:nvSpPr>
          <p:cNvPr id="95" name="Rectangle 94"/>
          <p:cNvSpPr>
            <a:spLocks noChangeArrowheads="1"/>
          </p:cNvSpPr>
          <p:nvPr/>
        </p:nvSpPr>
        <p:spPr bwMode="auto">
          <a:xfrm>
            <a:off x="339931" y="4379405"/>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2</a:t>
            </a:r>
          </a:p>
        </p:txBody>
      </p:sp>
      <p:sp>
        <p:nvSpPr>
          <p:cNvPr id="96" name="Rectangle 95"/>
          <p:cNvSpPr>
            <a:spLocks noChangeArrowheads="1"/>
          </p:cNvSpPr>
          <p:nvPr/>
        </p:nvSpPr>
        <p:spPr bwMode="auto">
          <a:xfrm>
            <a:off x="1525055" y="3754488"/>
            <a:ext cx="1790904" cy="595027"/>
          </a:xfrm>
          <a:prstGeom prst="rect">
            <a:avLst/>
          </a:prstGeom>
          <a:solidFill>
            <a:srgbClr val="ECE9D8"/>
          </a:solidFill>
          <a:ln w="28575" algn="ctr">
            <a:solidFill>
              <a:schemeClr val="bg1"/>
            </a:solidFill>
            <a:miter lim="800000"/>
            <a:headEnd/>
            <a:tailEnd/>
          </a:ln>
          <a:effectLst/>
        </p:spPr>
        <p:txBody>
          <a:bodyPr wrap="square" anchor="ctr"/>
          <a:lstStyle/>
          <a:p>
            <a:pPr algn="ctr"/>
            <a:r>
              <a:rPr lang="en-US" sz="1800" b="1" dirty="0"/>
              <a:t>Network or Internet</a:t>
            </a:r>
          </a:p>
        </p:txBody>
      </p:sp>
      <p:sp>
        <p:nvSpPr>
          <p:cNvPr id="98" name="Rectangle 97"/>
          <p:cNvSpPr>
            <a:spLocks noChangeArrowheads="1"/>
          </p:cNvSpPr>
          <p:nvPr/>
        </p:nvSpPr>
        <p:spPr bwMode="auto">
          <a:xfrm>
            <a:off x="1525055" y="4379405"/>
            <a:ext cx="179090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Data Link</a:t>
            </a:r>
            <a:endParaRPr lang="en-US" sz="1800" b="1" dirty="0">
              <a:solidFill>
                <a:schemeClr val="bg1">
                  <a:lumMod val="50000"/>
                </a:schemeClr>
              </a:solidFill>
            </a:endParaRPr>
          </a:p>
        </p:txBody>
      </p:sp>
      <p:sp>
        <p:nvSpPr>
          <p:cNvPr id="115" name="Rectangle 114"/>
          <p:cNvSpPr>
            <a:spLocks noChangeArrowheads="1"/>
          </p:cNvSpPr>
          <p:nvPr/>
        </p:nvSpPr>
        <p:spPr bwMode="auto">
          <a:xfrm flipH="1">
            <a:off x="3344957" y="4379405"/>
            <a:ext cx="2045833"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Ethernet, Wi-Fi</a:t>
            </a:r>
          </a:p>
        </p:txBody>
      </p:sp>
      <p:sp>
        <p:nvSpPr>
          <p:cNvPr id="119" name="Rectangle 118"/>
          <p:cNvSpPr>
            <a:spLocks noChangeArrowheads="1"/>
          </p:cNvSpPr>
          <p:nvPr/>
        </p:nvSpPr>
        <p:spPr bwMode="auto">
          <a:xfrm>
            <a:off x="3344880" y="3754488"/>
            <a:ext cx="2049183" cy="595027"/>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IP</a:t>
            </a:r>
            <a:endParaRPr lang="en-US" sz="1800" b="1" dirty="0">
              <a:solidFill>
                <a:prstClr val="black"/>
              </a:solidFill>
            </a:endParaRPr>
          </a:p>
        </p:txBody>
      </p:sp>
      <p:sp>
        <p:nvSpPr>
          <p:cNvPr id="124" name="Rectangle 123"/>
          <p:cNvSpPr>
            <a:spLocks noChangeArrowheads="1"/>
          </p:cNvSpPr>
          <p:nvPr/>
        </p:nvSpPr>
        <p:spPr bwMode="auto">
          <a:xfrm flipH="1">
            <a:off x="3343583" y="3125128"/>
            <a:ext cx="2060003"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TCP/UDP</a:t>
            </a:r>
          </a:p>
        </p:txBody>
      </p:sp>
      <p:sp>
        <p:nvSpPr>
          <p:cNvPr id="126" name="Rectangle 125"/>
          <p:cNvSpPr>
            <a:spLocks noChangeArrowheads="1"/>
          </p:cNvSpPr>
          <p:nvPr/>
        </p:nvSpPr>
        <p:spPr bwMode="auto">
          <a:xfrm>
            <a:off x="3343508" y="2715554"/>
            <a:ext cx="2060080"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HTTP, SMTP, etc…</a:t>
            </a:r>
            <a:endParaRPr lang="en-US" sz="1800" b="1" dirty="0">
              <a:solidFill>
                <a:prstClr val="black"/>
              </a:solidFill>
            </a:endParaRPr>
          </a:p>
        </p:txBody>
      </p:sp>
      <p:sp>
        <p:nvSpPr>
          <p:cNvPr id="128" name="Rectangle 127"/>
          <p:cNvSpPr>
            <a:spLocks noChangeArrowheads="1"/>
          </p:cNvSpPr>
          <p:nvPr/>
        </p:nvSpPr>
        <p:spPr bwMode="auto">
          <a:xfrm flipH="1">
            <a:off x="5419395" y="4379405"/>
            <a:ext cx="1666308"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Frames</a:t>
            </a:r>
          </a:p>
        </p:txBody>
      </p:sp>
      <p:sp>
        <p:nvSpPr>
          <p:cNvPr id="130" name="Rectangle 129"/>
          <p:cNvSpPr>
            <a:spLocks noChangeArrowheads="1"/>
          </p:cNvSpPr>
          <p:nvPr/>
        </p:nvSpPr>
        <p:spPr bwMode="auto">
          <a:xfrm>
            <a:off x="5421832" y="3754488"/>
            <a:ext cx="1664909" cy="595027"/>
          </a:xfrm>
          <a:prstGeom prst="rect">
            <a:avLst/>
          </a:prstGeom>
          <a:solidFill>
            <a:srgbClr val="ECE9D8"/>
          </a:solidFill>
          <a:ln w="28575" algn="ctr">
            <a:solidFill>
              <a:schemeClr val="bg1"/>
            </a:solidFill>
            <a:miter lim="800000"/>
            <a:headEnd/>
            <a:tailEnd/>
          </a:ln>
          <a:effectLst/>
        </p:spPr>
        <p:txBody>
          <a:bodyPr wrap="square" anchor="ctr"/>
          <a:lstStyle/>
          <a:p>
            <a:pPr lvl="0" algn="ctr"/>
            <a:r>
              <a:rPr lang="en-US" sz="1800" b="1" dirty="0"/>
              <a:t>Packets</a:t>
            </a:r>
            <a:endParaRPr lang="en-US" sz="1800" b="1" dirty="0">
              <a:solidFill>
                <a:prstClr val="black"/>
              </a:solidFill>
            </a:endParaRPr>
          </a:p>
        </p:txBody>
      </p:sp>
      <p:sp>
        <p:nvSpPr>
          <p:cNvPr id="132" name="Rectangle 131"/>
          <p:cNvSpPr>
            <a:spLocks noChangeArrowheads="1"/>
          </p:cNvSpPr>
          <p:nvPr/>
        </p:nvSpPr>
        <p:spPr bwMode="auto">
          <a:xfrm flipH="1">
            <a:off x="5421831" y="3125128"/>
            <a:ext cx="1665775" cy="597241"/>
          </a:xfrm>
          <a:prstGeom prst="rect">
            <a:avLst/>
          </a:prstGeom>
          <a:solidFill>
            <a:srgbClr val="CDD8DD"/>
          </a:solidFill>
          <a:ln w="28575" algn="ctr">
            <a:solidFill>
              <a:schemeClr val="bg1"/>
            </a:solidFill>
            <a:miter lim="800000"/>
            <a:headEnd/>
            <a:tailEnd/>
          </a:ln>
          <a:effectLst/>
        </p:spPr>
        <p:txBody>
          <a:bodyPr wrap="square" anchor="ctr"/>
          <a:lstStyle/>
          <a:p>
            <a:pPr algn="ctr"/>
            <a:r>
              <a:rPr lang="en-US" sz="1800" b="1" dirty="0"/>
              <a:t>Segments/ Datagrams</a:t>
            </a:r>
          </a:p>
        </p:txBody>
      </p:sp>
      <p:sp>
        <p:nvSpPr>
          <p:cNvPr id="134" name="Rectangle 133"/>
          <p:cNvSpPr>
            <a:spLocks noChangeArrowheads="1"/>
          </p:cNvSpPr>
          <p:nvPr/>
        </p:nvSpPr>
        <p:spPr bwMode="auto">
          <a:xfrm>
            <a:off x="5422365" y="2715554"/>
            <a:ext cx="1664909"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Messages</a:t>
            </a:r>
            <a:endParaRPr lang="en-US" sz="1800" b="1" dirty="0">
              <a:solidFill>
                <a:prstClr val="black"/>
              </a:solidFill>
            </a:endParaRPr>
          </a:p>
        </p:txBody>
      </p:sp>
      <p:sp>
        <p:nvSpPr>
          <p:cNvPr id="71" name="Rectangle 70"/>
          <p:cNvSpPr>
            <a:spLocks noChangeArrowheads="1"/>
          </p:cNvSpPr>
          <p:nvPr/>
        </p:nvSpPr>
        <p:spPr bwMode="auto">
          <a:xfrm>
            <a:off x="337272" y="4787687"/>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1</a:t>
            </a:r>
          </a:p>
        </p:txBody>
      </p:sp>
      <p:sp>
        <p:nvSpPr>
          <p:cNvPr id="72" name="Rectangle 71"/>
          <p:cNvSpPr>
            <a:spLocks noChangeArrowheads="1"/>
          </p:cNvSpPr>
          <p:nvPr/>
        </p:nvSpPr>
        <p:spPr bwMode="auto">
          <a:xfrm>
            <a:off x="1522396" y="4787687"/>
            <a:ext cx="179090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Physical</a:t>
            </a:r>
            <a:endParaRPr lang="en-US" sz="1800" b="1" dirty="0">
              <a:solidFill>
                <a:schemeClr val="bg1">
                  <a:lumMod val="50000"/>
                </a:schemeClr>
              </a:solidFill>
            </a:endParaRPr>
          </a:p>
        </p:txBody>
      </p:sp>
      <p:sp>
        <p:nvSpPr>
          <p:cNvPr id="73" name="Rectangle 72"/>
          <p:cNvSpPr>
            <a:spLocks noChangeArrowheads="1"/>
          </p:cNvSpPr>
          <p:nvPr/>
        </p:nvSpPr>
        <p:spPr bwMode="auto">
          <a:xfrm flipH="1">
            <a:off x="3342298" y="4787687"/>
            <a:ext cx="2045833"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10 Base T, 802.11</a:t>
            </a:r>
          </a:p>
        </p:txBody>
      </p:sp>
      <p:sp>
        <p:nvSpPr>
          <p:cNvPr id="75" name="Rectangle 74"/>
          <p:cNvSpPr>
            <a:spLocks noChangeArrowheads="1"/>
          </p:cNvSpPr>
          <p:nvPr/>
        </p:nvSpPr>
        <p:spPr bwMode="auto">
          <a:xfrm flipH="1">
            <a:off x="5416735" y="4787687"/>
            <a:ext cx="1668967"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Bits</a:t>
            </a:r>
          </a:p>
        </p:txBody>
      </p:sp>
      <p:sp>
        <p:nvSpPr>
          <p:cNvPr id="77" name="Rectangle 76"/>
          <p:cNvSpPr>
            <a:spLocks noChangeArrowheads="1"/>
          </p:cNvSpPr>
          <p:nvPr/>
        </p:nvSpPr>
        <p:spPr bwMode="auto">
          <a:xfrm>
            <a:off x="7118520" y="2029747"/>
            <a:ext cx="1666443"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2000" b="1" dirty="0">
                <a:solidFill>
                  <a:schemeClr val="bg1"/>
                </a:solidFill>
              </a:rPr>
              <a:t>Addressing</a:t>
            </a:r>
          </a:p>
        </p:txBody>
      </p:sp>
      <p:sp>
        <p:nvSpPr>
          <p:cNvPr id="78" name="Rectangle 77"/>
          <p:cNvSpPr>
            <a:spLocks noChangeArrowheads="1"/>
          </p:cNvSpPr>
          <p:nvPr/>
        </p:nvSpPr>
        <p:spPr bwMode="auto">
          <a:xfrm flipH="1">
            <a:off x="7113338" y="4373459"/>
            <a:ext cx="1662188"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MAC Address</a:t>
            </a:r>
          </a:p>
        </p:txBody>
      </p:sp>
      <p:sp>
        <p:nvSpPr>
          <p:cNvPr id="79" name="Rectangle 78"/>
          <p:cNvSpPr>
            <a:spLocks noChangeArrowheads="1"/>
          </p:cNvSpPr>
          <p:nvPr/>
        </p:nvSpPr>
        <p:spPr bwMode="auto">
          <a:xfrm>
            <a:off x="7115775" y="3750447"/>
            <a:ext cx="1664909" cy="595027"/>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IP Address</a:t>
            </a:r>
            <a:endParaRPr lang="en-US" sz="1800" b="1" dirty="0">
              <a:solidFill>
                <a:prstClr val="black"/>
              </a:solidFill>
            </a:endParaRPr>
          </a:p>
        </p:txBody>
      </p:sp>
      <p:sp>
        <p:nvSpPr>
          <p:cNvPr id="80" name="Rectangle 79"/>
          <p:cNvSpPr>
            <a:spLocks noChangeArrowheads="1"/>
          </p:cNvSpPr>
          <p:nvPr/>
        </p:nvSpPr>
        <p:spPr bwMode="auto">
          <a:xfrm flipH="1">
            <a:off x="7115774" y="3121087"/>
            <a:ext cx="1665377"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Port #s</a:t>
            </a:r>
          </a:p>
        </p:txBody>
      </p:sp>
      <p:sp>
        <p:nvSpPr>
          <p:cNvPr id="81" name="Rectangle 80"/>
          <p:cNvSpPr>
            <a:spLocks noChangeArrowheads="1"/>
          </p:cNvSpPr>
          <p:nvPr/>
        </p:nvSpPr>
        <p:spPr bwMode="auto">
          <a:xfrm>
            <a:off x="7116308" y="2717228"/>
            <a:ext cx="1664909"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n/a</a:t>
            </a:r>
            <a:endParaRPr lang="en-US" sz="1800" b="1" dirty="0">
              <a:solidFill>
                <a:prstClr val="black"/>
              </a:solidFill>
            </a:endParaRPr>
          </a:p>
        </p:txBody>
      </p:sp>
      <p:sp>
        <p:nvSpPr>
          <p:cNvPr id="84" name="Rectangle 83"/>
          <p:cNvSpPr>
            <a:spLocks noChangeArrowheads="1"/>
          </p:cNvSpPr>
          <p:nvPr/>
        </p:nvSpPr>
        <p:spPr bwMode="auto">
          <a:xfrm flipH="1">
            <a:off x="7114489" y="4783646"/>
            <a:ext cx="1662188"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n/a</a:t>
            </a:r>
          </a:p>
        </p:txBody>
      </p:sp>
      <p:sp>
        <p:nvSpPr>
          <p:cNvPr id="34" name="AutoShape 27"/>
          <p:cNvSpPr>
            <a:spLocks noChangeArrowheads="1"/>
          </p:cNvSpPr>
          <p:nvPr/>
        </p:nvSpPr>
        <p:spPr bwMode="auto">
          <a:xfrm>
            <a:off x="318076" y="2004130"/>
            <a:ext cx="8482128" cy="3188900"/>
          </a:xfrm>
          <a:prstGeom prst="roundRect">
            <a:avLst>
              <a:gd name="adj" fmla="val 4548"/>
            </a:avLst>
          </a:prstGeom>
          <a:noFill/>
          <a:ln w="76200" algn="ctr">
            <a:solidFill>
              <a:schemeClr val="bg1"/>
            </a:solidFill>
            <a:round/>
            <a:headEnd/>
            <a:tailEnd/>
          </a:ln>
          <a:effectLst/>
        </p:spPr>
        <p:txBody>
          <a:bodyPr wrap="none" anchor="ctr"/>
          <a:lstStyle/>
          <a:p>
            <a:endParaRPr lang="en-US" sz="1100" dirty="0"/>
          </a:p>
        </p:txBody>
      </p:sp>
      <p:sp>
        <p:nvSpPr>
          <p:cNvPr id="35" name="Title 34"/>
          <p:cNvSpPr>
            <a:spLocks noGrp="1"/>
          </p:cNvSpPr>
          <p:nvPr>
            <p:ph type="title"/>
          </p:nvPr>
        </p:nvSpPr>
        <p:spPr/>
        <p:txBody>
          <a:bodyPr/>
          <a:lstStyle/>
          <a:p>
            <a:r>
              <a:rPr lang="en-US" dirty="0"/>
              <a:t>TCP/IP Protocol Stack</a:t>
            </a:r>
            <a:br>
              <a:rPr lang="en-US" dirty="0"/>
            </a:br>
            <a:r>
              <a:rPr lang="en-US" sz="2400" dirty="0"/>
              <a:t>(Terminology Reference)</a:t>
            </a:r>
            <a:endParaRPr lang="en-US" dirty="0"/>
          </a:p>
        </p:txBody>
      </p:sp>
    </p:spTree>
    <p:custDataLst>
      <p:tags r:id="rId1"/>
    </p:custData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a:spLocks noChangeArrowheads="1"/>
          </p:cNvSpPr>
          <p:nvPr/>
        </p:nvSpPr>
        <p:spPr bwMode="auto">
          <a:xfrm>
            <a:off x="225633" y="1541179"/>
            <a:ext cx="1344653" cy="658906"/>
          </a:xfrm>
          <a:prstGeom prst="rect">
            <a:avLst/>
          </a:prstGeom>
          <a:solidFill>
            <a:srgbClr val="824242"/>
          </a:solidFill>
          <a:ln w="28575" algn="ctr">
            <a:solidFill>
              <a:schemeClr val="bg1"/>
            </a:solidFill>
            <a:miter lim="800000"/>
            <a:headEnd/>
            <a:tailEnd/>
          </a:ln>
          <a:effectLst/>
        </p:spPr>
        <p:txBody>
          <a:bodyPr wrap="none" anchor="ctr"/>
          <a:lstStyle/>
          <a:p>
            <a:pPr algn="ctr"/>
            <a:r>
              <a:rPr lang="en-US" sz="1800" b="1" dirty="0">
                <a:solidFill>
                  <a:schemeClr val="bg1"/>
                </a:solidFill>
              </a:rPr>
              <a:t>Application</a:t>
            </a:r>
          </a:p>
        </p:txBody>
      </p:sp>
      <p:sp>
        <p:nvSpPr>
          <p:cNvPr id="57" name="Rectangle 56"/>
          <p:cNvSpPr>
            <a:spLocks noChangeArrowheads="1"/>
          </p:cNvSpPr>
          <p:nvPr/>
        </p:nvSpPr>
        <p:spPr bwMode="auto">
          <a:xfrm>
            <a:off x="1598006" y="1541179"/>
            <a:ext cx="7332237"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1800" b="1" dirty="0">
                <a:solidFill>
                  <a:schemeClr val="bg1"/>
                </a:solidFill>
              </a:rPr>
              <a:t>Description</a:t>
            </a:r>
            <a:endParaRPr lang="en-US" sz="2000" b="1" dirty="0">
              <a:solidFill>
                <a:schemeClr val="bg1"/>
              </a:solidFill>
            </a:endParaRPr>
          </a:p>
        </p:txBody>
      </p:sp>
      <p:sp>
        <p:nvSpPr>
          <p:cNvPr id="83" name="Rectangle 82"/>
          <p:cNvSpPr>
            <a:spLocks noChangeArrowheads="1"/>
          </p:cNvSpPr>
          <p:nvPr/>
        </p:nvSpPr>
        <p:spPr bwMode="auto">
          <a:xfrm>
            <a:off x="225631" y="2228660"/>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DHCP</a:t>
            </a:r>
          </a:p>
        </p:txBody>
      </p:sp>
      <p:sp>
        <p:nvSpPr>
          <p:cNvPr id="86" name="Rectangle 85"/>
          <p:cNvSpPr>
            <a:spLocks noChangeArrowheads="1"/>
          </p:cNvSpPr>
          <p:nvPr/>
        </p:nvSpPr>
        <p:spPr bwMode="auto">
          <a:xfrm>
            <a:off x="225631" y="2638235"/>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DNS</a:t>
            </a:r>
            <a:endParaRPr lang="en-US" sz="1800" b="1" dirty="0">
              <a:solidFill>
                <a:schemeClr val="bg1">
                  <a:lumMod val="50000"/>
                </a:schemeClr>
              </a:solidFill>
            </a:endParaRPr>
          </a:p>
        </p:txBody>
      </p:sp>
      <p:sp>
        <p:nvSpPr>
          <p:cNvPr id="98" name="Rectangle 97"/>
          <p:cNvSpPr>
            <a:spLocks noChangeArrowheads="1"/>
          </p:cNvSpPr>
          <p:nvPr/>
        </p:nvSpPr>
        <p:spPr bwMode="auto">
          <a:xfrm>
            <a:off x="225631" y="3464556"/>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NBNS</a:t>
            </a:r>
            <a:endParaRPr lang="en-US" sz="1800" b="1" dirty="0">
              <a:solidFill>
                <a:schemeClr val="bg1">
                  <a:lumMod val="50000"/>
                </a:schemeClr>
              </a:solidFill>
            </a:endParaRPr>
          </a:p>
        </p:txBody>
      </p:sp>
      <p:sp>
        <p:nvSpPr>
          <p:cNvPr id="115" name="Rectangle 114"/>
          <p:cNvSpPr>
            <a:spLocks noChangeArrowheads="1"/>
          </p:cNvSpPr>
          <p:nvPr/>
        </p:nvSpPr>
        <p:spPr bwMode="auto">
          <a:xfrm flipH="1">
            <a:off x="1599281" y="3464556"/>
            <a:ext cx="7335665"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124" name="Rectangle 123"/>
          <p:cNvSpPr>
            <a:spLocks noChangeArrowheads="1"/>
          </p:cNvSpPr>
          <p:nvPr/>
        </p:nvSpPr>
        <p:spPr bwMode="auto">
          <a:xfrm flipH="1">
            <a:off x="1597909" y="2638235"/>
            <a:ext cx="7338431"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126" name="Rectangle 125"/>
          <p:cNvSpPr>
            <a:spLocks noChangeArrowheads="1"/>
          </p:cNvSpPr>
          <p:nvPr/>
        </p:nvSpPr>
        <p:spPr bwMode="auto">
          <a:xfrm>
            <a:off x="1597834" y="2228660"/>
            <a:ext cx="7338706" cy="381000"/>
          </a:xfrm>
          <a:prstGeom prst="rect">
            <a:avLst/>
          </a:prstGeom>
          <a:solidFill>
            <a:srgbClr val="ECE9D8"/>
          </a:solidFill>
          <a:ln w="28575" algn="ctr">
            <a:solidFill>
              <a:schemeClr val="bg1"/>
            </a:solidFill>
            <a:miter lim="800000"/>
            <a:headEnd/>
            <a:tailEnd/>
          </a:ln>
          <a:effectLst/>
        </p:spPr>
        <p:txBody>
          <a:bodyPr wrap="none" anchor="ctr"/>
          <a:lstStyle/>
          <a:p>
            <a:pPr lvl="0"/>
            <a:endParaRPr lang="en-US" sz="1800" b="1" dirty="0">
              <a:solidFill>
                <a:prstClr val="black"/>
              </a:solidFill>
            </a:endParaRPr>
          </a:p>
        </p:txBody>
      </p:sp>
      <p:sp>
        <p:nvSpPr>
          <p:cNvPr id="72" name="Rectangle 71"/>
          <p:cNvSpPr>
            <a:spLocks noChangeArrowheads="1"/>
          </p:cNvSpPr>
          <p:nvPr/>
        </p:nvSpPr>
        <p:spPr bwMode="auto">
          <a:xfrm>
            <a:off x="222972" y="3872838"/>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SMTP</a:t>
            </a:r>
            <a:endParaRPr lang="en-US" sz="1800" b="1" dirty="0">
              <a:solidFill>
                <a:schemeClr val="bg1">
                  <a:lumMod val="50000"/>
                </a:schemeClr>
              </a:solidFill>
            </a:endParaRPr>
          </a:p>
        </p:txBody>
      </p:sp>
      <p:sp>
        <p:nvSpPr>
          <p:cNvPr id="73" name="Rectangle 72"/>
          <p:cNvSpPr>
            <a:spLocks noChangeArrowheads="1"/>
          </p:cNvSpPr>
          <p:nvPr/>
        </p:nvSpPr>
        <p:spPr bwMode="auto">
          <a:xfrm flipH="1">
            <a:off x="1600432" y="3872838"/>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35" name="Rectangle 34"/>
          <p:cNvSpPr>
            <a:spLocks noChangeArrowheads="1"/>
          </p:cNvSpPr>
          <p:nvPr/>
        </p:nvSpPr>
        <p:spPr bwMode="auto">
          <a:xfrm>
            <a:off x="226089" y="3050576"/>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HTTP</a:t>
            </a:r>
            <a:endParaRPr lang="en-US" sz="1800" b="1" dirty="0">
              <a:solidFill>
                <a:schemeClr val="bg1">
                  <a:lumMod val="50000"/>
                </a:schemeClr>
              </a:solidFill>
            </a:endParaRPr>
          </a:p>
        </p:txBody>
      </p:sp>
      <p:sp>
        <p:nvSpPr>
          <p:cNvPr id="36" name="Rectangle 35"/>
          <p:cNvSpPr>
            <a:spLocks noChangeArrowheads="1"/>
          </p:cNvSpPr>
          <p:nvPr/>
        </p:nvSpPr>
        <p:spPr bwMode="auto">
          <a:xfrm flipH="1">
            <a:off x="1599739" y="3050576"/>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38" name="Rectangle 37"/>
          <p:cNvSpPr>
            <a:spLocks noChangeArrowheads="1"/>
          </p:cNvSpPr>
          <p:nvPr/>
        </p:nvSpPr>
        <p:spPr bwMode="auto">
          <a:xfrm>
            <a:off x="223206" y="4284897"/>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SNMP</a:t>
            </a:r>
            <a:endParaRPr lang="en-US" sz="1800" b="1" dirty="0">
              <a:solidFill>
                <a:schemeClr val="bg1">
                  <a:lumMod val="50000"/>
                </a:schemeClr>
              </a:solidFill>
            </a:endParaRPr>
          </a:p>
        </p:txBody>
      </p:sp>
      <p:sp>
        <p:nvSpPr>
          <p:cNvPr id="39" name="Rectangle 38"/>
          <p:cNvSpPr>
            <a:spLocks noChangeArrowheads="1"/>
          </p:cNvSpPr>
          <p:nvPr/>
        </p:nvSpPr>
        <p:spPr bwMode="auto">
          <a:xfrm>
            <a:off x="223206" y="5111218"/>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Telnet</a:t>
            </a:r>
            <a:endParaRPr lang="en-US" sz="1800" b="1" dirty="0">
              <a:solidFill>
                <a:schemeClr val="bg1">
                  <a:lumMod val="50000"/>
                </a:schemeClr>
              </a:solidFill>
            </a:endParaRPr>
          </a:p>
        </p:txBody>
      </p:sp>
      <p:sp>
        <p:nvSpPr>
          <p:cNvPr id="40" name="Rectangle 39"/>
          <p:cNvSpPr>
            <a:spLocks noChangeArrowheads="1"/>
          </p:cNvSpPr>
          <p:nvPr/>
        </p:nvSpPr>
        <p:spPr bwMode="auto">
          <a:xfrm flipH="1">
            <a:off x="1596856" y="5111218"/>
            <a:ext cx="7335665"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dirty="0"/>
          </a:p>
        </p:txBody>
      </p:sp>
      <p:sp>
        <p:nvSpPr>
          <p:cNvPr id="41" name="Rectangle 40"/>
          <p:cNvSpPr>
            <a:spLocks noChangeArrowheads="1"/>
          </p:cNvSpPr>
          <p:nvPr/>
        </p:nvSpPr>
        <p:spPr bwMode="auto">
          <a:xfrm flipH="1">
            <a:off x="1595484" y="4284897"/>
            <a:ext cx="7338431"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42" name="Rectangle 41"/>
          <p:cNvSpPr>
            <a:spLocks noChangeArrowheads="1"/>
          </p:cNvSpPr>
          <p:nvPr/>
        </p:nvSpPr>
        <p:spPr bwMode="auto">
          <a:xfrm>
            <a:off x="220547" y="5519500"/>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TFTP</a:t>
            </a:r>
            <a:endParaRPr lang="en-US" sz="1800" b="1" dirty="0">
              <a:solidFill>
                <a:schemeClr val="bg1">
                  <a:lumMod val="50000"/>
                </a:schemeClr>
              </a:solidFill>
            </a:endParaRPr>
          </a:p>
        </p:txBody>
      </p:sp>
      <p:sp>
        <p:nvSpPr>
          <p:cNvPr id="43" name="Rectangle 42"/>
          <p:cNvSpPr>
            <a:spLocks noChangeArrowheads="1"/>
          </p:cNvSpPr>
          <p:nvPr/>
        </p:nvSpPr>
        <p:spPr bwMode="auto">
          <a:xfrm flipH="1">
            <a:off x="1598007" y="5519500"/>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44" name="Rectangle 43"/>
          <p:cNvSpPr>
            <a:spLocks noChangeArrowheads="1"/>
          </p:cNvSpPr>
          <p:nvPr/>
        </p:nvSpPr>
        <p:spPr bwMode="auto">
          <a:xfrm>
            <a:off x="223664" y="4697238"/>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SNTP</a:t>
            </a:r>
            <a:endParaRPr lang="en-US" sz="1800" b="1" dirty="0">
              <a:solidFill>
                <a:schemeClr val="bg1">
                  <a:lumMod val="50000"/>
                </a:schemeClr>
              </a:solidFill>
            </a:endParaRPr>
          </a:p>
        </p:txBody>
      </p:sp>
      <p:sp>
        <p:nvSpPr>
          <p:cNvPr id="45" name="Rectangle 44"/>
          <p:cNvSpPr>
            <a:spLocks noChangeArrowheads="1"/>
          </p:cNvSpPr>
          <p:nvPr/>
        </p:nvSpPr>
        <p:spPr bwMode="auto">
          <a:xfrm flipH="1">
            <a:off x="1597314" y="4697238"/>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47" name="AutoShape 27"/>
          <p:cNvSpPr>
            <a:spLocks noChangeArrowheads="1"/>
          </p:cNvSpPr>
          <p:nvPr/>
        </p:nvSpPr>
        <p:spPr bwMode="auto">
          <a:xfrm>
            <a:off x="213756" y="1531731"/>
            <a:ext cx="8745718" cy="4382175"/>
          </a:xfrm>
          <a:prstGeom prst="roundRect">
            <a:avLst>
              <a:gd name="adj" fmla="val 3207"/>
            </a:avLst>
          </a:prstGeom>
          <a:noFill/>
          <a:ln w="76200" algn="ctr">
            <a:solidFill>
              <a:schemeClr val="bg1"/>
            </a:solidFill>
            <a:round/>
            <a:headEnd/>
            <a:tailEnd/>
          </a:ln>
          <a:effectLst/>
        </p:spPr>
        <p:txBody>
          <a:bodyPr wrap="none" anchor="ctr"/>
          <a:lstStyle/>
          <a:p>
            <a:endParaRPr lang="en-US" sz="1100" dirty="0"/>
          </a:p>
        </p:txBody>
      </p:sp>
      <p:sp>
        <p:nvSpPr>
          <p:cNvPr id="53" name="Rectangle 52"/>
          <p:cNvSpPr>
            <a:spLocks noChangeArrowheads="1"/>
          </p:cNvSpPr>
          <p:nvPr/>
        </p:nvSpPr>
        <p:spPr bwMode="auto">
          <a:xfrm flipH="1">
            <a:off x="1595462" y="3466808"/>
            <a:ext cx="7335665" cy="381000"/>
          </a:xfrm>
          <a:prstGeom prst="rect">
            <a:avLst/>
          </a:prstGeom>
          <a:noFill/>
          <a:ln w="28575" algn="ctr">
            <a:solidFill>
              <a:schemeClr val="bg1"/>
            </a:solidFill>
            <a:miter lim="800000"/>
            <a:headEnd/>
            <a:tailEnd/>
          </a:ln>
          <a:effectLst/>
        </p:spPr>
        <p:txBody>
          <a:bodyPr wrap="none" anchor="ctr"/>
          <a:lstStyle/>
          <a:p>
            <a:r>
              <a:rPr lang="en-US" sz="1800" dirty="0"/>
              <a:t>NetBIOS Name Service translates local host names to IP addresses</a:t>
            </a:r>
            <a:endParaRPr lang="en-US" sz="1800" b="1" dirty="0"/>
          </a:p>
        </p:txBody>
      </p:sp>
      <p:sp>
        <p:nvSpPr>
          <p:cNvPr id="54" name="Rectangle 53"/>
          <p:cNvSpPr>
            <a:spLocks noChangeArrowheads="1"/>
          </p:cNvSpPr>
          <p:nvPr/>
        </p:nvSpPr>
        <p:spPr bwMode="auto">
          <a:xfrm flipH="1">
            <a:off x="1594090" y="2640487"/>
            <a:ext cx="7338431" cy="381000"/>
          </a:xfrm>
          <a:prstGeom prst="rect">
            <a:avLst/>
          </a:prstGeom>
          <a:noFill/>
          <a:ln w="28575" algn="ctr">
            <a:solidFill>
              <a:schemeClr val="bg1"/>
            </a:solidFill>
            <a:miter lim="800000"/>
            <a:headEnd/>
            <a:tailEnd/>
          </a:ln>
          <a:effectLst/>
        </p:spPr>
        <p:txBody>
          <a:bodyPr wrap="none" anchor="ctr"/>
          <a:lstStyle/>
          <a:p>
            <a:r>
              <a:rPr lang="en-US" sz="1800" dirty="0"/>
              <a:t>Domain Name System translates website names to IP addresses</a:t>
            </a:r>
            <a:endParaRPr lang="en-US" sz="1800" b="1" dirty="0"/>
          </a:p>
        </p:txBody>
      </p:sp>
      <p:sp>
        <p:nvSpPr>
          <p:cNvPr id="55" name="Rectangle 54"/>
          <p:cNvSpPr>
            <a:spLocks noChangeArrowheads="1"/>
          </p:cNvSpPr>
          <p:nvPr/>
        </p:nvSpPr>
        <p:spPr bwMode="auto">
          <a:xfrm>
            <a:off x="1594015" y="2230912"/>
            <a:ext cx="7338706" cy="381000"/>
          </a:xfrm>
          <a:prstGeom prst="rect">
            <a:avLst/>
          </a:prstGeom>
          <a:noFill/>
          <a:ln w="28575" algn="ctr">
            <a:solidFill>
              <a:schemeClr val="bg1"/>
            </a:solidFill>
            <a:miter lim="800000"/>
            <a:headEnd/>
            <a:tailEnd/>
          </a:ln>
          <a:effectLst/>
        </p:spPr>
        <p:txBody>
          <a:bodyPr wrap="none" anchor="ctr"/>
          <a:lstStyle/>
          <a:p>
            <a:pPr lvl="0"/>
            <a:r>
              <a:rPr lang="en-US" sz="1800" dirty="0"/>
              <a:t>Dynamic Host Configuration Protocol assigns IP addresses</a:t>
            </a:r>
            <a:endParaRPr lang="en-US" sz="1800" b="1" dirty="0">
              <a:solidFill>
                <a:prstClr val="black"/>
              </a:solidFill>
            </a:endParaRPr>
          </a:p>
        </p:txBody>
      </p:sp>
      <p:sp>
        <p:nvSpPr>
          <p:cNvPr id="58" name="Rectangle 57"/>
          <p:cNvSpPr>
            <a:spLocks noChangeArrowheads="1"/>
          </p:cNvSpPr>
          <p:nvPr/>
        </p:nvSpPr>
        <p:spPr bwMode="auto">
          <a:xfrm flipH="1">
            <a:off x="1596613" y="3875090"/>
            <a:ext cx="7335665" cy="381000"/>
          </a:xfrm>
          <a:prstGeom prst="rect">
            <a:avLst/>
          </a:prstGeom>
          <a:noFill/>
          <a:ln w="28575" algn="ctr">
            <a:solidFill>
              <a:schemeClr val="bg1"/>
            </a:solidFill>
            <a:miter lim="800000"/>
            <a:headEnd/>
            <a:tailEnd/>
          </a:ln>
          <a:effectLst/>
        </p:spPr>
        <p:txBody>
          <a:bodyPr wrap="none" anchor="ctr"/>
          <a:lstStyle/>
          <a:p>
            <a:r>
              <a:rPr lang="en-US" sz="1800" dirty="0"/>
              <a:t>Simple Mail Transfer Protocol sends email messages</a:t>
            </a:r>
            <a:endParaRPr lang="en-US" sz="1800" b="1" dirty="0"/>
          </a:p>
        </p:txBody>
      </p:sp>
      <p:sp>
        <p:nvSpPr>
          <p:cNvPr id="59" name="Rectangle 58"/>
          <p:cNvSpPr>
            <a:spLocks noChangeArrowheads="1"/>
          </p:cNvSpPr>
          <p:nvPr/>
        </p:nvSpPr>
        <p:spPr bwMode="auto">
          <a:xfrm flipH="1">
            <a:off x="1595920" y="3052828"/>
            <a:ext cx="7335665" cy="381000"/>
          </a:xfrm>
          <a:prstGeom prst="rect">
            <a:avLst/>
          </a:prstGeom>
          <a:noFill/>
          <a:ln w="28575" algn="ctr">
            <a:solidFill>
              <a:schemeClr val="bg1"/>
            </a:solidFill>
            <a:miter lim="800000"/>
            <a:headEnd/>
            <a:tailEnd/>
          </a:ln>
          <a:effectLst/>
        </p:spPr>
        <p:txBody>
          <a:bodyPr wrap="none" anchor="ctr"/>
          <a:lstStyle/>
          <a:p>
            <a:r>
              <a:rPr lang="en-US" sz="1800" dirty="0"/>
              <a:t>Hypertext Transfer Protocol used to transfer web pages</a:t>
            </a:r>
            <a:endParaRPr lang="en-US" sz="1800" b="1" dirty="0"/>
          </a:p>
        </p:txBody>
      </p:sp>
      <p:sp>
        <p:nvSpPr>
          <p:cNvPr id="60" name="Rectangle 59"/>
          <p:cNvSpPr>
            <a:spLocks noChangeArrowheads="1"/>
          </p:cNvSpPr>
          <p:nvPr/>
        </p:nvSpPr>
        <p:spPr bwMode="auto">
          <a:xfrm flipH="1">
            <a:off x="1593037" y="5113470"/>
            <a:ext cx="7335665" cy="381000"/>
          </a:xfrm>
          <a:prstGeom prst="rect">
            <a:avLst/>
          </a:prstGeom>
          <a:noFill/>
          <a:ln w="28575" algn="ctr">
            <a:solidFill>
              <a:schemeClr val="bg1"/>
            </a:solidFill>
            <a:miter lim="800000"/>
            <a:headEnd/>
            <a:tailEnd/>
          </a:ln>
          <a:effectLst/>
        </p:spPr>
        <p:txBody>
          <a:bodyPr wrap="none" anchor="ctr"/>
          <a:lstStyle/>
          <a:p>
            <a:r>
              <a:rPr lang="en-US" sz="1800" dirty="0"/>
              <a:t>Bi-directional text communication via a terminal application</a:t>
            </a:r>
          </a:p>
        </p:txBody>
      </p:sp>
      <p:sp>
        <p:nvSpPr>
          <p:cNvPr id="61" name="Rectangle 60"/>
          <p:cNvSpPr>
            <a:spLocks noChangeArrowheads="1"/>
          </p:cNvSpPr>
          <p:nvPr/>
        </p:nvSpPr>
        <p:spPr bwMode="auto">
          <a:xfrm flipH="1">
            <a:off x="1591665" y="4287149"/>
            <a:ext cx="7338431" cy="381000"/>
          </a:xfrm>
          <a:prstGeom prst="rect">
            <a:avLst/>
          </a:prstGeom>
          <a:noFill/>
          <a:ln w="28575" algn="ctr">
            <a:solidFill>
              <a:schemeClr val="bg1"/>
            </a:solidFill>
            <a:miter lim="800000"/>
            <a:headEnd/>
            <a:tailEnd/>
          </a:ln>
          <a:effectLst/>
        </p:spPr>
        <p:txBody>
          <a:bodyPr wrap="none" anchor="ctr"/>
          <a:lstStyle/>
          <a:p>
            <a:r>
              <a:rPr lang="en-US" sz="1800" dirty="0"/>
              <a:t>Simple Network Management Protocol manages network devices</a:t>
            </a:r>
            <a:endParaRPr lang="en-US" sz="1800" b="1" dirty="0"/>
          </a:p>
        </p:txBody>
      </p:sp>
      <p:sp>
        <p:nvSpPr>
          <p:cNvPr id="62" name="Rectangle 61"/>
          <p:cNvSpPr>
            <a:spLocks noChangeArrowheads="1"/>
          </p:cNvSpPr>
          <p:nvPr/>
        </p:nvSpPr>
        <p:spPr bwMode="auto">
          <a:xfrm flipH="1">
            <a:off x="1594188" y="5521752"/>
            <a:ext cx="7335665" cy="381000"/>
          </a:xfrm>
          <a:prstGeom prst="rect">
            <a:avLst/>
          </a:prstGeom>
          <a:noFill/>
          <a:ln w="28575" algn="ctr">
            <a:solidFill>
              <a:schemeClr val="bg1"/>
            </a:solidFill>
            <a:miter lim="800000"/>
            <a:headEnd/>
            <a:tailEnd/>
          </a:ln>
          <a:effectLst/>
        </p:spPr>
        <p:txBody>
          <a:bodyPr wrap="none" anchor="ctr"/>
          <a:lstStyle/>
          <a:p>
            <a:r>
              <a:rPr lang="en-US" sz="1800" dirty="0"/>
              <a:t>Trivial File Transfer Protocol used to transfer small amounts of data</a:t>
            </a:r>
            <a:endParaRPr lang="en-US" sz="1800" b="1" dirty="0"/>
          </a:p>
        </p:txBody>
      </p:sp>
      <p:sp>
        <p:nvSpPr>
          <p:cNvPr id="63" name="Rectangle 62"/>
          <p:cNvSpPr>
            <a:spLocks noChangeArrowheads="1"/>
          </p:cNvSpPr>
          <p:nvPr/>
        </p:nvSpPr>
        <p:spPr bwMode="auto">
          <a:xfrm flipH="1">
            <a:off x="1593495" y="4699490"/>
            <a:ext cx="7335665" cy="381000"/>
          </a:xfrm>
          <a:prstGeom prst="rect">
            <a:avLst/>
          </a:prstGeom>
          <a:noFill/>
          <a:ln w="28575" algn="ctr">
            <a:solidFill>
              <a:schemeClr val="bg1"/>
            </a:solidFill>
            <a:miter lim="800000"/>
            <a:headEnd/>
            <a:tailEnd/>
          </a:ln>
          <a:effectLst/>
        </p:spPr>
        <p:txBody>
          <a:bodyPr wrap="none" anchor="ctr"/>
          <a:lstStyle/>
          <a:p>
            <a:r>
              <a:rPr lang="en-US" sz="1800" dirty="0"/>
              <a:t>Simple Network Time Protocol provides time of day</a:t>
            </a:r>
            <a:endParaRPr lang="en-US" sz="1800" b="1" dirty="0"/>
          </a:p>
        </p:txBody>
      </p:sp>
      <p:sp>
        <p:nvSpPr>
          <p:cNvPr id="33" name="Title 32"/>
          <p:cNvSpPr>
            <a:spLocks noGrp="1"/>
          </p:cNvSpPr>
          <p:nvPr>
            <p:ph type="title"/>
          </p:nvPr>
        </p:nvSpPr>
        <p:spPr/>
        <p:txBody>
          <a:bodyPr/>
          <a:lstStyle/>
          <a:p>
            <a:r>
              <a:rPr lang="en-US" dirty="0"/>
              <a:t>Common TCP/IP Applications</a:t>
            </a:r>
          </a:p>
        </p:txBody>
      </p:sp>
    </p:spTree>
    <p:custDataLst>
      <p:tags r:id="rId1"/>
    </p:custData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grpSp>
        <p:nvGrpSpPr>
          <p:cNvPr id="3" name="Group 2"/>
          <p:cNvGrpSpPr/>
          <p:nvPr/>
        </p:nvGrpSpPr>
        <p:grpSpPr>
          <a:xfrm>
            <a:off x="914400" y="1752600"/>
            <a:ext cx="7848600" cy="1447800"/>
            <a:chOff x="1066800" y="3962400"/>
            <a:chExt cx="7848600" cy="1447800"/>
          </a:xfrm>
        </p:grpSpPr>
        <p:sp>
          <p:nvSpPr>
            <p:cNvPr id="4" name="Rounded Rectangle 3"/>
            <p:cNvSpPr/>
            <p:nvPr/>
          </p:nvSpPr>
          <p:spPr bwMode="auto">
            <a:xfrm>
              <a:off x="1752600" y="3962400"/>
              <a:ext cx="7162800" cy="1447800"/>
            </a:xfrm>
            <a:prstGeom prst="roundRect">
              <a:avLst>
                <a:gd name="adj" fmla="val 7208"/>
              </a:avLst>
            </a:prstGeom>
            <a:solidFill>
              <a:srgbClr val="CECECE"/>
            </a:solidFill>
            <a:ln w="25400" cap="flat" cmpd="sng" algn="ctr">
              <a:noFill/>
              <a:prstDash val="solid"/>
              <a:round/>
              <a:headEnd type="none" w="med" len="med"/>
              <a:tailEnd type="none" w="med" len="med"/>
            </a:ln>
            <a:effectLst/>
          </p:spPr>
          <p:txBody>
            <a:bodyPr vert="horz" wrap="square" lIns="365760" tIns="45720" rIns="91440" bIns="45720" numCol="1" rtlCol="0" anchor="ctr" anchorCtr="0" compatLnSpc="1">
              <a:prstTxWarp prst="textNoShape">
                <a:avLst/>
              </a:prstTxWarp>
            </a:bodyPr>
            <a:lstStyle/>
            <a:p>
              <a:pPr algn="l">
                <a:lnSpc>
                  <a:spcPct val="115000"/>
                </a:lnSpc>
                <a:spcBef>
                  <a:spcPts val="0"/>
                </a:spcBef>
                <a:spcAft>
                  <a:spcPts val="0"/>
                </a:spcAft>
              </a:pPr>
              <a:r>
                <a:rPr lang="en-US" sz="2400" dirty="0">
                  <a:latin typeface="Arial"/>
                  <a:ea typeface="Times New Roman"/>
                  <a:cs typeface="Times New Roman"/>
                </a:rPr>
                <a:t>When the Transport layer receives a message from a remote host, how does it know which application process to deliver it to?</a:t>
              </a:r>
              <a:endParaRPr lang="en-US" sz="2400" dirty="0"/>
            </a:p>
          </p:txBody>
        </p:sp>
        <p:sp>
          <p:nvSpPr>
            <p:cNvPr id="5" name="Rounded Rectangle 4"/>
            <p:cNvSpPr/>
            <p:nvPr/>
          </p:nvSpPr>
          <p:spPr bwMode="auto">
            <a:xfrm>
              <a:off x="1066800" y="3962400"/>
              <a:ext cx="914400" cy="1447800"/>
            </a:xfrm>
            <a:prstGeom prst="roundRect">
              <a:avLst>
                <a:gd name="adj" fmla="val 18019"/>
              </a:avLst>
            </a:prstGeom>
            <a:solidFill>
              <a:srgbClr val="484848"/>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15000"/>
                </a:lnSpc>
                <a:spcBef>
                  <a:spcPts val="0"/>
                </a:spcBef>
                <a:spcAft>
                  <a:spcPts val="0"/>
                </a:spcAft>
              </a:pPr>
              <a:r>
                <a:rPr lang="en-US" sz="5400" dirty="0">
                  <a:solidFill>
                    <a:schemeClr val="bg1"/>
                  </a:solidFill>
                  <a:latin typeface="Arial"/>
                  <a:ea typeface="Times New Roman"/>
                  <a:cs typeface="Times New Roman"/>
                </a:rPr>
                <a:t>?</a:t>
              </a:r>
              <a:endParaRPr lang="en-US" sz="3000" dirty="0">
                <a:solidFill>
                  <a:schemeClr val="bg1"/>
                </a:solidFill>
              </a:endParaRPr>
            </a:p>
          </p:txBody>
        </p:sp>
      </p:grpSp>
      <p:sp>
        <p:nvSpPr>
          <p:cNvPr id="6" name="PPTShape_4"/>
          <p:cNvSpPr>
            <a:spLocks noChangeArrowheads="1"/>
          </p:cNvSpPr>
          <p:nvPr/>
        </p:nvSpPr>
        <p:spPr bwMode="auto">
          <a:xfrm>
            <a:off x="914400" y="3810000"/>
            <a:ext cx="6400800" cy="843223"/>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4800" b="1" dirty="0"/>
              <a:t>Port Numbers</a:t>
            </a:r>
            <a:endParaRPr lang="en-US" dirty="0"/>
          </a:p>
        </p:txBody>
      </p:sp>
    </p:spTree>
    <p:extLst>
      <p:ext uri="{BB962C8B-B14F-4D97-AF65-F5344CB8AC3E}">
        <p14:creationId xmlns:p14="http://schemas.microsoft.com/office/powerpoint/2010/main" val="7014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grpSp>
        <p:nvGrpSpPr>
          <p:cNvPr id="3" name="Group 2"/>
          <p:cNvGrpSpPr/>
          <p:nvPr/>
        </p:nvGrpSpPr>
        <p:grpSpPr>
          <a:xfrm>
            <a:off x="914400" y="1752600"/>
            <a:ext cx="7315200" cy="1676400"/>
            <a:chOff x="1066800" y="3962400"/>
            <a:chExt cx="7315200" cy="1447800"/>
          </a:xfrm>
        </p:grpSpPr>
        <p:sp>
          <p:nvSpPr>
            <p:cNvPr id="4" name="Rounded Rectangle 3"/>
            <p:cNvSpPr/>
            <p:nvPr/>
          </p:nvSpPr>
          <p:spPr bwMode="auto">
            <a:xfrm>
              <a:off x="1752600" y="3962400"/>
              <a:ext cx="6629400" cy="1447800"/>
            </a:xfrm>
            <a:prstGeom prst="roundRect">
              <a:avLst>
                <a:gd name="adj" fmla="val 7208"/>
              </a:avLst>
            </a:prstGeom>
            <a:solidFill>
              <a:srgbClr val="CECECE"/>
            </a:solidFill>
            <a:ln w="25400" cap="flat" cmpd="sng" algn="ctr">
              <a:noFill/>
              <a:prstDash val="solid"/>
              <a:round/>
              <a:headEnd type="none" w="med" len="med"/>
              <a:tailEnd type="none" w="med" len="med"/>
            </a:ln>
            <a:effectLst/>
          </p:spPr>
          <p:txBody>
            <a:bodyPr vert="horz" wrap="square" lIns="365760" tIns="45720" rIns="91440" bIns="45720" numCol="1" rtlCol="0" anchor="ctr" anchorCtr="0" compatLnSpc="1">
              <a:prstTxWarp prst="textNoShape">
                <a:avLst/>
              </a:prstTxWarp>
            </a:bodyPr>
            <a:lstStyle/>
            <a:p>
              <a:pPr algn="l"/>
              <a:r>
                <a:rPr lang="en-US" sz="2400" dirty="0"/>
                <a:t>True or false:</a:t>
              </a:r>
            </a:p>
            <a:p>
              <a:pPr algn="l"/>
              <a:r>
                <a:rPr lang="en-US" sz="2400" dirty="0"/>
                <a:t>The Simple Mail Transport Protocol (SMTP) application uses the UDP transport protocol.</a:t>
              </a:r>
            </a:p>
          </p:txBody>
        </p:sp>
        <p:sp>
          <p:nvSpPr>
            <p:cNvPr id="5" name="Rounded Rectangle 4"/>
            <p:cNvSpPr/>
            <p:nvPr/>
          </p:nvSpPr>
          <p:spPr bwMode="auto">
            <a:xfrm>
              <a:off x="1066800" y="3962400"/>
              <a:ext cx="914400" cy="1447800"/>
            </a:xfrm>
            <a:prstGeom prst="roundRect">
              <a:avLst>
                <a:gd name="adj" fmla="val 18019"/>
              </a:avLst>
            </a:prstGeom>
            <a:solidFill>
              <a:srgbClr val="484848"/>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15000"/>
                </a:lnSpc>
                <a:spcBef>
                  <a:spcPts val="0"/>
                </a:spcBef>
                <a:spcAft>
                  <a:spcPts val="0"/>
                </a:spcAft>
              </a:pPr>
              <a:r>
                <a:rPr lang="en-US" sz="5400" dirty="0">
                  <a:solidFill>
                    <a:schemeClr val="bg1"/>
                  </a:solidFill>
                  <a:latin typeface="Arial"/>
                  <a:ea typeface="Times New Roman"/>
                  <a:cs typeface="Times New Roman"/>
                </a:rPr>
                <a:t>?</a:t>
              </a:r>
              <a:endParaRPr lang="en-US" sz="3000" dirty="0">
                <a:solidFill>
                  <a:schemeClr val="bg1"/>
                </a:solidFill>
              </a:endParaRPr>
            </a:p>
          </p:txBody>
        </p:sp>
      </p:grpSp>
      <p:sp>
        <p:nvSpPr>
          <p:cNvPr id="6" name="PPTShape_4"/>
          <p:cNvSpPr>
            <a:spLocks noChangeArrowheads="1"/>
          </p:cNvSpPr>
          <p:nvPr/>
        </p:nvSpPr>
        <p:spPr bwMode="auto">
          <a:xfrm>
            <a:off x="990600" y="3810000"/>
            <a:ext cx="7239000" cy="1397221"/>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4800" b="1" dirty="0"/>
              <a:t>False</a:t>
            </a:r>
            <a:endParaRPr lang="en-US" dirty="0"/>
          </a:p>
          <a:p>
            <a:pPr algn="l" defTabSz="1028700">
              <a:lnSpc>
                <a:spcPct val="100000"/>
              </a:lnSpc>
              <a:spcBef>
                <a:spcPct val="50000"/>
              </a:spcBef>
            </a:pPr>
            <a:r>
              <a:rPr lang="en-US" sz="2400" b="1" dirty="0"/>
              <a:t>SMTP uses TCP to guarantee error free delivery.</a:t>
            </a:r>
          </a:p>
        </p:txBody>
      </p:sp>
    </p:spTree>
    <p:extLst>
      <p:ext uri="{BB962C8B-B14F-4D97-AF65-F5344CB8AC3E}">
        <p14:creationId xmlns:p14="http://schemas.microsoft.com/office/powerpoint/2010/main" val="129099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5">
            <a:extLst>
              <a:ext uri="{FF2B5EF4-FFF2-40B4-BE49-F238E27FC236}">
                <a16:creationId xmlns:a16="http://schemas.microsoft.com/office/drawing/2014/main" id="{BE85E204-9955-4A64-AF48-90A7B169C7C2}"/>
              </a:ext>
            </a:extLst>
          </p:cNvPr>
          <p:cNvSpPr>
            <a:spLocks noGrp="1"/>
          </p:cNvSpPr>
          <p:nvPr>
            <p:ph type="subTitle" idx="1"/>
          </p:nvPr>
        </p:nvSpPr>
        <p:spPr>
          <a:xfrm>
            <a:off x="722539" y="3033032"/>
            <a:ext cx="7698921" cy="2167618"/>
          </a:xfrm>
        </p:spPr>
        <p:txBody>
          <a:bodyPr/>
          <a:lstStyle/>
          <a:p>
            <a:r>
              <a:rPr lang="en-GB" sz="2400" dirty="0"/>
              <a:t>Part 2: MPLAB® Harmony TCP/IP Stack Overview</a:t>
            </a:r>
          </a:p>
          <a:p>
            <a:pPr marL="342900" indent="-342900">
              <a:buFont typeface="Arial" panose="020B0604020202020204" pitchFamily="34" charset="0"/>
              <a:buChar char="•"/>
            </a:pPr>
            <a:r>
              <a:rPr lang="en-GB" sz="2000" dirty="0"/>
              <a:t>TCP/IP Layers and Features</a:t>
            </a:r>
          </a:p>
          <a:p>
            <a:pPr marL="342900" indent="-342900">
              <a:buFont typeface="Arial" panose="020B0604020202020204" pitchFamily="34" charset="0"/>
              <a:buChar char="•"/>
            </a:pPr>
            <a:r>
              <a:rPr lang="en-GB" sz="2000" dirty="0"/>
              <a:t>Network Interface Options</a:t>
            </a:r>
          </a:p>
          <a:p>
            <a:pPr marL="342900" indent="-342900">
              <a:buFont typeface="Arial" panose="020B0604020202020204" pitchFamily="34" charset="0"/>
              <a:buChar char="•"/>
            </a:pPr>
            <a:r>
              <a:rPr lang="en-GB" sz="2000" dirty="0"/>
              <a:t>Processor Requirements</a:t>
            </a:r>
            <a:endParaRPr lang="en-US" sz="2000" dirty="0"/>
          </a:p>
        </p:txBody>
      </p:sp>
    </p:spTree>
    <p:custDataLst>
      <p:tags r:id="rId1"/>
    </p:custDataLst>
    <p:extLst>
      <p:ext uri="{BB962C8B-B14F-4D97-AF65-F5344CB8AC3E}">
        <p14:creationId xmlns:p14="http://schemas.microsoft.com/office/powerpoint/2010/main" val="554643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MPLAB</a:t>
            </a:r>
            <a:r>
              <a:rPr lang="en-AU" baseline="30000" dirty="0"/>
              <a:t>®</a:t>
            </a:r>
            <a:r>
              <a:rPr lang="en-AU" dirty="0"/>
              <a:t> Harmony </a:t>
            </a:r>
            <a:br>
              <a:rPr lang="en-AU" dirty="0"/>
            </a:br>
            <a:r>
              <a:rPr lang="en-AU" dirty="0"/>
              <a:t>TCP/IP Stack</a:t>
            </a:r>
          </a:p>
        </p:txBody>
      </p:sp>
      <p:sp>
        <p:nvSpPr>
          <p:cNvPr id="5" name="Content Placeholder 4"/>
          <p:cNvSpPr>
            <a:spLocks noGrp="1"/>
          </p:cNvSpPr>
          <p:nvPr>
            <p:ph idx="1"/>
          </p:nvPr>
        </p:nvSpPr>
        <p:spPr/>
        <p:txBody>
          <a:bodyPr/>
          <a:lstStyle/>
          <a:p>
            <a:r>
              <a:rPr lang="en-AU" sz="3200" b="0" dirty="0"/>
              <a:t>Provides a foundation for embedded network applications by handling most of the interaction required between the physical network interface and your application.</a:t>
            </a:r>
          </a:p>
          <a:p>
            <a:r>
              <a:rPr lang="en-AU" sz="3200" b="0" dirty="0"/>
              <a:t>Fully Implemented and supported by Microchip Engineers.</a:t>
            </a:r>
          </a:p>
          <a:p>
            <a:r>
              <a:rPr lang="en-AU" sz="3200" b="0" dirty="0"/>
              <a:t>Source code is included with the MPLAB® Harmony Distribution.</a:t>
            </a:r>
          </a:p>
          <a:p>
            <a:r>
              <a:rPr lang="en-AU" sz="3200" b="0" dirty="0"/>
              <a:t>Cost: Free*</a:t>
            </a:r>
          </a:p>
          <a:p>
            <a:pPr marL="0" indent="0">
              <a:buNone/>
            </a:pPr>
            <a:endParaRPr lang="en-AU" sz="1800" b="0" dirty="0"/>
          </a:p>
          <a:p>
            <a:pPr marL="0" indent="0">
              <a:buNone/>
            </a:pPr>
            <a:r>
              <a:rPr lang="en-AU" sz="1800" b="0" dirty="0"/>
              <a:t>*MPLAB Harmony is only licensed for use on Microchip Microcontrollers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2859" y="5082395"/>
            <a:ext cx="1998741" cy="1480548"/>
          </a:xfrm>
          <a:prstGeom prst="rect">
            <a:avLst/>
          </a:prstGeom>
        </p:spPr>
      </p:pic>
    </p:spTree>
    <p:extLst>
      <p:ext uri="{BB962C8B-B14F-4D97-AF65-F5344CB8AC3E}">
        <p14:creationId xmlns:p14="http://schemas.microsoft.com/office/powerpoint/2010/main" val="2937176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3" name="Rectangle 2"/>
          <p:cNvSpPr/>
          <p:nvPr/>
        </p:nvSpPr>
        <p:spPr bwMode="auto">
          <a:xfrm>
            <a:off x="1551928" y="1302589"/>
            <a:ext cx="4961015" cy="4054415"/>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chemeClr val="bg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AU" sz="3600" b="1" i="0" u="none" strike="noStrike" cap="none" normalizeH="0" baseline="0" dirty="0">
                <a:ln>
                  <a:noFill/>
                </a:ln>
                <a:solidFill>
                  <a:schemeClr val="bg1"/>
                </a:solidFill>
                <a:effectLst/>
                <a:latin typeface="Arial" charset="0"/>
              </a:rPr>
              <a:t>PIC32 and SAM</a:t>
            </a:r>
            <a:br>
              <a:rPr kumimoji="0" lang="en-AU" sz="3600" b="1" i="0" u="none" strike="noStrike" cap="none" normalizeH="0" baseline="0" dirty="0">
                <a:ln>
                  <a:noFill/>
                </a:ln>
                <a:solidFill>
                  <a:schemeClr val="bg1"/>
                </a:solidFill>
                <a:effectLst/>
                <a:latin typeface="Arial" charset="0"/>
              </a:rPr>
            </a:br>
            <a:r>
              <a:rPr kumimoji="0" lang="en-AU" sz="3600" b="1" i="0" u="none" strike="noStrike" cap="none" normalizeH="0" baseline="0" dirty="0">
                <a:ln>
                  <a:noFill/>
                </a:ln>
                <a:solidFill>
                  <a:schemeClr val="bg1"/>
                </a:solidFill>
                <a:effectLst/>
                <a:latin typeface="Arial" charset="0"/>
              </a:rPr>
              <a:t>Microcontrollers</a:t>
            </a:r>
            <a:endParaRPr kumimoji="0" lang="en-AU" sz="1800" b="1" i="0" u="none" strike="noStrike" cap="none" normalizeH="0" baseline="0" dirty="0">
              <a:ln>
                <a:noFill/>
              </a:ln>
              <a:solidFill>
                <a:schemeClr val="bg1"/>
              </a:solidFill>
              <a:effectLst/>
              <a:latin typeface="Arial" charset="0"/>
            </a:endParaRPr>
          </a:p>
        </p:txBody>
      </p:sp>
      <p:sp>
        <p:nvSpPr>
          <p:cNvPr id="6" name="Rectangle 5"/>
          <p:cNvSpPr/>
          <p:nvPr/>
        </p:nvSpPr>
        <p:spPr bwMode="auto">
          <a:xfrm>
            <a:off x="1551928" y="5874589"/>
            <a:ext cx="3020071" cy="483080"/>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chemeClr val="bg1"/>
                </a:solidFill>
                <a:effectLst/>
                <a:latin typeface="Arial" charset="0"/>
              </a:rPr>
              <a:t>Ethernet</a:t>
            </a:r>
            <a:r>
              <a:rPr kumimoji="0" lang="en-AU" sz="1800" b="1" i="0" u="none" strike="noStrike" cap="none" normalizeH="0" dirty="0">
                <a:ln>
                  <a:noFill/>
                </a:ln>
                <a:solidFill>
                  <a:schemeClr val="bg1"/>
                </a:solidFill>
                <a:effectLst/>
                <a:latin typeface="Arial" charset="0"/>
              </a:rPr>
              <a:t> Network </a:t>
            </a:r>
          </a:p>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dirty="0">
                <a:ln>
                  <a:noFill/>
                </a:ln>
                <a:solidFill>
                  <a:schemeClr val="bg1"/>
                </a:solidFill>
                <a:effectLst/>
                <a:latin typeface="Arial" charset="0"/>
              </a:rPr>
              <a:t>Interface</a:t>
            </a:r>
            <a:endParaRPr kumimoji="0" lang="en-AU" sz="1800" b="1" i="0" u="none" strike="noStrike" cap="none" normalizeH="0" baseline="0" dirty="0">
              <a:ln>
                <a:noFill/>
              </a:ln>
              <a:solidFill>
                <a:schemeClr val="bg1"/>
              </a:solidFill>
              <a:effectLst/>
              <a:latin typeface="Arial" charset="0"/>
            </a:endParaRPr>
          </a:p>
        </p:txBody>
      </p:sp>
      <p:sp>
        <p:nvSpPr>
          <p:cNvPr id="7" name="Rectangle 6"/>
          <p:cNvSpPr/>
          <p:nvPr/>
        </p:nvSpPr>
        <p:spPr bwMode="auto">
          <a:xfrm>
            <a:off x="5002908" y="5874589"/>
            <a:ext cx="1510036" cy="483080"/>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chemeClr val="bg1"/>
                </a:solidFill>
                <a:effectLst/>
                <a:latin typeface="Arial" charset="0"/>
              </a:rPr>
              <a:t>WiFi</a:t>
            </a:r>
            <a:r>
              <a:rPr kumimoji="0" lang="en-AU" sz="1800" b="1" i="0" u="none" strike="noStrike" cap="none" normalizeH="0" dirty="0">
                <a:ln>
                  <a:noFill/>
                </a:ln>
                <a:solidFill>
                  <a:schemeClr val="bg1"/>
                </a:solidFill>
                <a:effectLst/>
                <a:latin typeface="Arial" charset="0"/>
              </a:rPr>
              <a:t> Network</a:t>
            </a:r>
          </a:p>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dirty="0">
                <a:ln>
                  <a:noFill/>
                </a:ln>
                <a:solidFill>
                  <a:schemeClr val="bg1"/>
                </a:solidFill>
                <a:effectLst/>
                <a:latin typeface="Arial" charset="0"/>
              </a:rPr>
              <a:t>Interface</a:t>
            </a:r>
            <a:endParaRPr kumimoji="0" lang="en-AU" sz="1800" b="1"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70752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Application Layer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9" name="Rectangle 8"/>
          <p:cNvSpPr/>
          <p:nvPr/>
        </p:nvSpPr>
        <p:spPr bwMode="auto">
          <a:xfrm>
            <a:off x="1458686" y="1628777"/>
            <a:ext cx="5105400" cy="493937"/>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3" name="TextBox 2">
            <a:extLst>
              <a:ext uri="{FF2B5EF4-FFF2-40B4-BE49-F238E27FC236}">
                <a16:creationId xmlns:a16="http://schemas.microsoft.com/office/drawing/2014/main" id="{40CCD59C-1E82-42F8-AB24-848CCCB46B55}"/>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152023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Lecture</a:t>
            </a:r>
          </a:p>
        </p:txBody>
      </p:sp>
      <p:sp>
        <p:nvSpPr>
          <p:cNvPr id="3" name="Content Placeholder 2"/>
          <p:cNvSpPr>
            <a:spLocks noGrp="1"/>
          </p:cNvSpPr>
          <p:nvPr>
            <p:ph idx="1"/>
          </p:nvPr>
        </p:nvSpPr>
        <p:spPr>
          <a:xfrm>
            <a:off x="228600" y="1219200"/>
            <a:ext cx="8763000" cy="4953000"/>
          </a:xfrm>
        </p:spPr>
        <p:txBody>
          <a:bodyPr/>
          <a:lstStyle/>
          <a:p>
            <a:pPr marL="0" indent="0">
              <a:buNone/>
            </a:pPr>
            <a:r>
              <a:rPr lang="en-US" sz="2400" dirty="0"/>
              <a:t>Part 1: TCP/IP Fundamentals as a Refresher</a:t>
            </a:r>
          </a:p>
          <a:p>
            <a:pPr marL="0" indent="0">
              <a:buNone/>
            </a:pPr>
            <a:r>
              <a:rPr lang="en-US" sz="2400" dirty="0"/>
              <a:t>Part 2: MPLAB</a:t>
            </a:r>
            <a:r>
              <a:rPr lang="en-GB" sz="2400" baseline="30000" dirty="0"/>
              <a:t>®</a:t>
            </a:r>
            <a:r>
              <a:rPr lang="en-US" sz="2400" dirty="0"/>
              <a:t> Harmony TCP/IP Stack Overview</a:t>
            </a:r>
          </a:p>
          <a:p>
            <a:pPr lvl="1"/>
            <a:r>
              <a:rPr lang="en-US" sz="2000" dirty="0"/>
              <a:t>TCP/IP Layers and Features</a:t>
            </a:r>
          </a:p>
          <a:p>
            <a:pPr lvl="1"/>
            <a:r>
              <a:rPr lang="en-US" sz="2000" dirty="0"/>
              <a:t>Network Interface Options</a:t>
            </a:r>
          </a:p>
          <a:p>
            <a:pPr lvl="1"/>
            <a:r>
              <a:rPr lang="en-US" sz="2000" dirty="0"/>
              <a:t>Processor Requirements</a:t>
            </a:r>
          </a:p>
          <a:p>
            <a:pPr marL="0" indent="0">
              <a:buNone/>
            </a:pPr>
            <a:r>
              <a:rPr lang="en-US" sz="2400" dirty="0"/>
              <a:t>Part 3: Using the MPLAB</a:t>
            </a:r>
            <a:r>
              <a:rPr lang="en-GB" sz="2400" baseline="30000" dirty="0"/>
              <a:t>®</a:t>
            </a:r>
            <a:r>
              <a:rPr lang="en-US" sz="2400" dirty="0"/>
              <a:t> Harmony TCP/IP Stack</a:t>
            </a:r>
          </a:p>
          <a:p>
            <a:pPr lvl="1"/>
            <a:r>
              <a:rPr lang="en-US" sz="2000" dirty="0"/>
              <a:t>Creating a new project, stack configuration </a:t>
            </a:r>
            <a:br>
              <a:rPr lang="en-US" sz="2000" dirty="0"/>
            </a:br>
            <a:r>
              <a:rPr lang="en-US" sz="2000" dirty="0"/>
              <a:t>and </a:t>
            </a:r>
            <a:r>
              <a:rPr lang="en-US" sz="2000" b="1" dirty="0"/>
              <a:t>connectivity check</a:t>
            </a:r>
            <a:r>
              <a:rPr lang="en-US" sz="2000" dirty="0"/>
              <a:t> (</a:t>
            </a:r>
            <a:r>
              <a:rPr lang="en-US" sz="2000" b="1" dirty="0"/>
              <a:t>Lab 1</a:t>
            </a:r>
            <a:r>
              <a:rPr lang="en-US" sz="2000" dirty="0"/>
              <a:t>)</a:t>
            </a:r>
            <a:br>
              <a:rPr lang="en-US" sz="2000" dirty="0"/>
            </a:br>
            <a:endParaRPr lang="en-US" sz="2000" dirty="0"/>
          </a:p>
          <a:p>
            <a:pPr lvl="1"/>
            <a:r>
              <a:rPr lang="en-US" sz="2000" dirty="0"/>
              <a:t>MPLAB</a:t>
            </a:r>
            <a:r>
              <a:rPr lang="en-GB" sz="2000" baseline="30000" dirty="0"/>
              <a:t>®</a:t>
            </a:r>
            <a:r>
              <a:rPr lang="en-US" sz="2000" dirty="0"/>
              <a:t> Harmony TCP/IP Stack APIs</a:t>
            </a:r>
            <a:br>
              <a:rPr lang="en-US" sz="2000" dirty="0"/>
            </a:br>
            <a:endParaRPr lang="en-US" sz="2000" dirty="0"/>
          </a:p>
          <a:p>
            <a:pPr lvl="1"/>
            <a:r>
              <a:rPr lang="en-GB" sz="2000" dirty="0"/>
              <a:t>Application integration for </a:t>
            </a:r>
            <a:r>
              <a:rPr lang="en-GB" sz="2000" b="1" dirty="0"/>
              <a:t>local access</a:t>
            </a:r>
            <a:r>
              <a:rPr lang="en-GB" sz="2000" dirty="0"/>
              <a:t>, </a:t>
            </a:r>
            <a:br>
              <a:rPr lang="en-GB" sz="2000" dirty="0"/>
            </a:br>
            <a:r>
              <a:rPr lang="en-GB" sz="2000" dirty="0"/>
              <a:t>using the example of a Vending machine </a:t>
            </a:r>
            <a:r>
              <a:rPr lang="en-US" sz="2000" dirty="0"/>
              <a:t>(</a:t>
            </a:r>
            <a:r>
              <a:rPr lang="en-US" sz="2000" b="1" dirty="0"/>
              <a:t>Lab 2</a:t>
            </a:r>
            <a:r>
              <a:rPr lang="en-US" sz="2000" dirty="0"/>
              <a:t>)</a:t>
            </a:r>
            <a:br>
              <a:rPr lang="en-US" sz="2000" dirty="0"/>
            </a:br>
            <a:endParaRPr lang="en-US" sz="2000" dirty="0"/>
          </a:p>
          <a:p>
            <a:pPr lvl="1"/>
            <a:r>
              <a:rPr lang="en-GB" sz="2000" dirty="0"/>
              <a:t>Application integration for </a:t>
            </a:r>
            <a:r>
              <a:rPr lang="en-GB" sz="2000" b="1" dirty="0"/>
              <a:t>external access</a:t>
            </a:r>
            <a:br>
              <a:rPr lang="en-GB" sz="2000" b="1" dirty="0"/>
            </a:br>
            <a:r>
              <a:rPr lang="en-GB" sz="2000" dirty="0"/>
              <a:t>using the example of a Weather Service </a:t>
            </a:r>
            <a:r>
              <a:rPr lang="en-US" sz="2000" dirty="0"/>
              <a:t>(</a:t>
            </a:r>
            <a:r>
              <a:rPr lang="en-US" sz="2000" b="1" dirty="0"/>
              <a:t>Lab 3</a:t>
            </a:r>
            <a:r>
              <a:rPr lang="en-US" sz="2000" dirty="0"/>
              <a:t>)</a:t>
            </a:r>
          </a:p>
        </p:txBody>
      </p:sp>
    </p:spTree>
    <p:extLst>
      <p:ext uri="{BB962C8B-B14F-4D97-AF65-F5344CB8AC3E}">
        <p14:creationId xmlns:p14="http://schemas.microsoft.com/office/powerpoint/2010/main" val="4165282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Application Layer</a:t>
            </a:r>
          </a:p>
        </p:txBody>
      </p:sp>
      <p:sp>
        <p:nvSpPr>
          <p:cNvPr id="3" name="Content Placeholder 2"/>
          <p:cNvSpPr>
            <a:spLocks noGrp="1"/>
          </p:cNvSpPr>
          <p:nvPr>
            <p:ph idx="1"/>
          </p:nvPr>
        </p:nvSpPr>
        <p:spPr/>
        <p:txBody>
          <a:bodyPr/>
          <a:lstStyle/>
          <a:p>
            <a:r>
              <a:rPr lang="en-AU" sz="3200" b="0" dirty="0"/>
              <a:t>Networking Applications can consist of:</a:t>
            </a:r>
          </a:p>
          <a:p>
            <a:pPr lvl="1"/>
            <a:r>
              <a:rPr lang="en-AU" sz="2800" b="0" dirty="0"/>
              <a:t>User implemented TCP/UDP </a:t>
            </a:r>
            <a:r>
              <a:rPr lang="en-AU" sz="2800" dirty="0"/>
              <a:t>S</a:t>
            </a:r>
            <a:r>
              <a:rPr lang="en-AU" sz="2800" b="0" dirty="0"/>
              <a:t>ocket Applications.</a:t>
            </a:r>
          </a:p>
          <a:p>
            <a:pPr lvl="1"/>
            <a:r>
              <a:rPr lang="en-AU" sz="2800" dirty="0"/>
              <a:t>Prewritten MPLAB</a:t>
            </a:r>
            <a:r>
              <a:rPr lang="en-US" sz="2800" baseline="30000" dirty="0"/>
              <a:t>® </a:t>
            </a:r>
            <a:r>
              <a:rPr lang="en-AU" sz="2800" b="0" dirty="0"/>
              <a:t>Harmony TCP/IP Application Modules (e.g. HTTP) .</a:t>
            </a:r>
          </a:p>
          <a:p>
            <a:r>
              <a:rPr lang="en-AU" sz="3200" b="0" dirty="0"/>
              <a:t>Multiple Networking Applications can run simultaneously.</a:t>
            </a:r>
          </a:p>
          <a:p>
            <a:r>
              <a:rPr lang="en-AU" sz="3200" b="0" dirty="0"/>
              <a:t>TCP/IP Stack can coincide with other MPLAB</a:t>
            </a:r>
            <a:r>
              <a:rPr lang="en-US" sz="3200" baseline="30000" dirty="0"/>
              <a:t>®</a:t>
            </a:r>
            <a:r>
              <a:rPr lang="en-AU" sz="3200" b="0" dirty="0"/>
              <a:t> Harmony Middleware (e.g. Graphics).</a:t>
            </a:r>
          </a:p>
        </p:txBody>
      </p:sp>
    </p:spTree>
    <p:extLst>
      <p:ext uri="{BB962C8B-B14F-4D97-AF65-F5344CB8AC3E}">
        <p14:creationId xmlns:p14="http://schemas.microsoft.com/office/powerpoint/2010/main" val="1271515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Services and Applications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6070" y="1091804"/>
            <a:ext cx="6116343" cy="5499344"/>
          </a:xfrm>
        </p:spPr>
      </p:pic>
      <p:sp>
        <p:nvSpPr>
          <p:cNvPr id="5" name="Rectangle 4"/>
          <p:cNvSpPr/>
          <p:nvPr/>
        </p:nvSpPr>
        <p:spPr bwMode="auto">
          <a:xfrm>
            <a:off x="2765612" y="2043953"/>
            <a:ext cx="3798474" cy="1044388"/>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6" name="TextBox 5">
            <a:extLst>
              <a:ext uri="{FF2B5EF4-FFF2-40B4-BE49-F238E27FC236}">
                <a16:creationId xmlns:a16="http://schemas.microsoft.com/office/drawing/2014/main" id="{88BCF049-501E-4AF3-BF49-D86D7908234A}"/>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294241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p:txBody>
          <a:bodyPr/>
          <a:lstStyle/>
          <a:p>
            <a:pPr marL="457200" lvl="1" indent="-457200">
              <a:spcBef>
                <a:spcPct val="30000"/>
              </a:spcBef>
            </a:pPr>
            <a:r>
              <a:rPr lang="en-AU" sz="3200" b="1" dirty="0"/>
              <a:t>DHCP:</a:t>
            </a:r>
            <a:r>
              <a:rPr lang="en-AU" sz="3200" dirty="0"/>
              <a:t> </a:t>
            </a:r>
            <a:r>
              <a:rPr lang="en-AU" sz="3200" i="1" dirty="0"/>
              <a:t>Dynamic Host Configuration Protocol</a:t>
            </a:r>
          </a:p>
          <a:p>
            <a:pPr marL="914400" lvl="2" indent="-457200">
              <a:spcBef>
                <a:spcPct val="30000"/>
              </a:spcBef>
            </a:pPr>
            <a:r>
              <a:rPr lang="en-AU" sz="2800" b="0" dirty="0"/>
              <a:t>Used for IP Address Assignment</a:t>
            </a:r>
          </a:p>
          <a:p>
            <a:pPr marL="914400" lvl="2" indent="-457200">
              <a:spcBef>
                <a:spcPct val="30000"/>
              </a:spcBef>
            </a:pPr>
            <a:r>
              <a:rPr lang="en-AU" sz="2800" b="0" dirty="0"/>
              <a:t>Server and Client Support</a:t>
            </a:r>
          </a:p>
          <a:p>
            <a:pPr marL="457200" lvl="1" indent="-457200">
              <a:spcBef>
                <a:spcPct val="30000"/>
              </a:spcBef>
            </a:pPr>
            <a:r>
              <a:rPr lang="en-AU" sz="3200" b="1" dirty="0"/>
              <a:t>DNS: </a:t>
            </a:r>
            <a:r>
              <a:rPr lang="en-AU" sz="3200" i="1" dirty="0"/>
              <a:t>Domain Name System</a:t>
            </a:r>
          </a:p>
          <a:p>
            <a:pPr marL="914400" lvl="2" indent="-457200">
              <a:spcBef>
                <a:spcPct val="30000"/>
              </a:spcBef>
            </a:pPr>
            <a:r>
              <a:rPr lang="en-AU" sz="2800" b="0" dirty="0"/>
              <a:t>Translates website name to IP Address</a:t>
            </a:r>
          </a:p>
          <a:p>
            <a:pPr marL="914400" lvl="2" indent="-457200">
              <a:spcBef>
                <a:spcPct val="30000"/>
              </a:spcBef>
            </a:pPr>
            <a:r>
              <a:rPr lang="en-AU" sz="2800" b="0" dirty="0"/>
              <a:t>Server and Client Support</a:t>
            </a:r>
          </a:p>
          <a:p>
            <a:pPr marL="457200" lvl="1" indent="-457200">
              <a:spcBef>
                <a:spcPct val="30000"/>
              </a:spcBef>
            </a:pPr>
            <a:r>
              <a:rPr lang="en-AU" sz="3200" b="1" dirty="0"/>
              <a:t>DDNS Client</a:t>
            </a:r>
          </a:p>
          <a:p>
            <a:pPr marL="914400" lvl="2" indent="-457200">
              <a:spcBef>
                <a:spcPct val="30000"/>
              </a:spcBef>
            </a:pPr>
            <a:r>
              <a:rPr lang="en-AU" sz="2800" b="0" dirty="0"/>
              <a:t>Discovery and registration of public IP address with a DDNS Provider on the internet.</a:t>
            </a:r>
            <a:endParaRPr lang="en-AU" sz="2800" dirty="0"/>
          </a:p>
          <a:p>
            <a:pPr marL="914400" lvl="2" indent="-457200">
              <a:spcBef>
                <a:spcPct val="30000"/>
              </a:spcBef>
            </a:pPr>
            <a:endParaRPr lang="en-AU" b="0" dirty="0"/>
          </a:p>
          <a:p>
            <a:endParaRPr lang="en-AU" dirty="0"/>
          </a:p>
        </p:txBody>
      </p:sp>
    </p:spTree>
    <p:extLst>
      <p:ext uri="{BB962C8B-B14F-4D97-AF65-F5344CB8AC3E}">
        <p14:creationId xmlns:p14="http://schemas.microsoft.com/office/powerpoint/2010/main" val="3826439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p:txBody>
          <a:bodyPr/>
          <a:lstStyle/>
          <a:p>
            <a:pPr marL="457200" lvl="1" indent="-457200">
              <a:spcBef>
                <a:spcPct val="30000"/>
              </a:spcBef>
            </a:pPr>
            <a:r>
              <a:rPr lang="en-AU" sz="3200" b="1" dirty="0"/>
              <a:t>Announce</a:t>
            </a:r>
          </a:p>
          <a:p>
            <a:pPr marL="914400" lvl="2" indent="-457200">
              <a:spcBef>
                <a:spcPct val="30000"/>
              </a:spcBef>
            </a:pPr>
            <a:r>
              <a:rPr lang="en-AU" sz="2800" b="0" dirty="0"/>
              <a:t>Microchip TCP/IP Discovery Protocol used for identifying devices on a local network.</a:t>
            </a:r>
          </a:p>
          <a:p>
            <a:pPr marL="457200" lvl="1" indent="-457200">
              <a:spcBef>
                <a:spcPct val="30000"/>
              </a:spcBef>
            </a:pPr>
            <a:r>
              <a:rPr lang="en-AU" sz="3200" b="1" dirty="0"/>
              <a:t>NBNS:</a:t>
            </a:r>
            <a:r>
              <a:rPr lang="en-AU" sz="3200" dirty="0"/>
              <a:t> </a:t>
            </a:r>
            <a:r>
              <a:rPr lang="en-AU" sz="3200" i="1" dirty="0"/>
              <a:t>NetBIOS Name Service</a:t>
            </a:r>
          </a:p>
          <a:p>
            <a:pPr marL="914400" lvl="2" indent="-457200">
              <a:spcBef>
                <a:spcPct val="30000"/>
              </a:spcBef>
            </a:pPr>
            <a:r>
              <a:rPr lang="en-AU" sz="2800" b="0" dirty="0"/>
              <a:t>Translates local host names to IP Addresses</a:t>
            </a:r>
          </a:p>
          <a:p>
            <a:pPr marL="457200" lvl="1" indent="-457200">
              <a:spcBef>
                <a:spcPct val="30000"/>
              </a:spcBef>
            </a:pPr>
            <a:r>
              <a:rPr lang="en-AU" sz="3200" b="1" dirty="0"/>
              <a:t>Zeroconf</a:t>
            </a:r>
            <a:r>
              <a:rPr lang="en-AU" sz="3200" dirty="0"/>
              <a:t> (Bonjour/Avahi)</a:t>
            </a:r>
          </a:p>
          <a:p>
            <a:pPr marL="914400" lvl="2" indent="-457200">
              <a:spcBef>
                <a:spcPct val="30000"/>
              </a:spcBef>
            </a:pPr>
            <a:r>
              <a:rPr lang="en-AU" sz="2800" b="0" dirty="0"/>
              <a:t>A set of technologies to automatically create a usable network including IP Address assignment, distribution and resolution of hostnames, location of network services.</a:t>
            </a:r>
          </a:p>
          <a:p>
            <a:endParaRPr lang="en-AU" dirty="0"/>
          </a:p>
        </p:txBody>
      </p:sp>
    </p:spTree>
    <p:extLst>
      <p:ext uri="{BB962C8B-B14F-4D97-AF65-F5344CB8AC3E}">
        <p14:creationId xmlns:p14="http://schemas.microsoft.com/office/powerpoint/2010/main" val="2830671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a:xfrm>
            <a:off x="228600" y="1506747"/>
            <a:ext cx="8763000" cy="4953000"/>
          </a:xfrm>
        </p:spPr>
        <p:txBody>
          <a:bodyPr/>
          <a:lstStyle/>
          <a:p>
            <a:r>
              <a:rPr lang="en-AU" sz="3200" dirty="0"/>
              <a:t>MQTT: </a:t>
            </a:r>
            <a:r>
              <a:rPr lang="en-AU" sz="3200" b="0" i="1" dirty="0"/>
              <a:t>Message Queue Telemetry Transport</a:t>
            </a:r>
          </a:p>
          <a:p>
            <a:pPr lvl="1"/>
            <a:r>
              <a:rPr lang="en-AU" sz="2800" dirty="0"/>
              <a:t>Machine-to-machine (M2M) or "Internet of Things" connectivity protocol</a:t>
            </a:r>
          </a:p>
          <a:p>
            <a:pPr lvl="1"/>
            <a:r>
              <a:rPr lang="en-AU" sz="2800" dirty="0"/>
              <a:t>Lightweight publish/subscribe messaging transport</a:t>
            </a:r>
          </a:p>
          <a:p>
            <a:pPr lvl="1"/>
            <a:r>
              <a:rPr lang="en-AU" sz="2800" dirty="0"/>
              <a:t>Supported with third party </a:t>
            </a:r>
            <a:r>
              <a:rPr lang="en-AU" sz="2800" b="1" i="1" dirty="0"/>
              <a:t>wolfMQTT</a:t>
            </a:r>
            <a:r>
              <a:rPr lang="en-AU" sz="2800" dirty="0"/>
              <a:t> which is bundled with MPLAB</a:t>
            </a:r>
            <a:r>
              <a:rPr lang="en-US" sz="2800" b="1" baseline="30000" dirty="0"/>
              <a:t>®</a:t>
            </a:r>
            <a:r>
              <a:rPr lang="en-AU" sz="2800" dirty="0"/>
              <a:t> Harmony.</a:t>
            </a:r>
          </a:p>
          <a:p>
            <a:pPr lvl="2"/>
            <a:r>
              <a:rPr lang="en-AU" sz="2600" dirty="0">
                <a:hlinkClick r:id="rId2"/>
              </a:rPr>
              <a:t>https://www.wolfssl.com/wolfSSL/Products-wolfmqtt.html</a:t>
            </a:r>
            <a:endParaRPr lang="en-AU" sz="2600" dirty="0"/>
          </a:p>
          <a:p>
            <a:pPr lvl="2"/>
            <a:endParaRPr lang="en-AU" dirty="0"/>
          </a:p>
        </p:txBody>
      </p:sp>
    </p:spTree>
    <p:extLst>
      <p:ext uri="{BB962C8B-B14F-4D97-AF65-F5344CB8AC3E}">
        <p14:creationId xmlns:p14="http://schemas.microsoft.com/office/powerpoint/2010/main" val="3318914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Applications</a:t>
            </a:r>
          </a:p>
        </p:txBody>
      </p:sp>
      <p:sp>
        <p:nvSpPr>
          <p:cNvPr id="3" name="Content Placeholder 2"/>
          <p:cNvSpPr>
            <a:spLocks noGrp="1"/>
          </p:cNvSpPr>
          <p:nvPr>
            <p:ph idx="1"/>
          </p:nvPr>
        </p:nvSpPr>
        <p:spPr/>
        <p:txBody>
          <a:bodyPr/>
          <a:lstStyle/>
          <a:p>
            <a:r>
              <a:rPr lang="en-AU" sz="3200" dirty="0"/>
              <a:t>HTTP: </a:t>
            </a:r>
            <a:r>
              <a:rPr lang="en-AU" sz="3200" b="0" i="1" dirty="0"/>
              <a:t>Hypertext Transfer Protocol (Web Server)</a:t>
            </a:r>
          </a:p>
          <a:p>
            <a:pPr lvl="1"/>
            <a:r>
              <a:rPr lang="en-AU" sz="2800" dirty="0"/>
              <a:t>Allows for serving of Webpages</a:t>
            </a:r>
          </a:p>
          <a:p>
            <a:pPr lvl="1"/>
            <a:r>
              <a:rPr lang="en-AU" sz="2800" dirty="0"/>
              <a:t>Webpages can be stored in Program Memory, SD Card, or External Flash</a:t>
            </a:r>
          </a:p>
          <a:p>
            <a:pPr lvl="1"/>
            <a:r>
              <a:rPr lang="en-AU" sz="2800" dirty="0"/>
              <a:t>Supports Forms and Dynamic Variables</a:t>
            </a:r>
          </a:p>
          <a:p>
            <a:pPr lvl="1"/>
            <a:endParaRPr lang="en-AU" dirty="0"/>
          </a:p>
          <a:p>
            <a:pPr lvl="1"/>
            <a:endParaRPr lang="en-AU" dirty="0"/>
          </a:p>
        </p:txBody>
      </p:sp>
    </p:spTree>
    <p:extLst>
      <p:ext uri="{BB962C8B-B14F-4D97-AF65-F5344CB8AC3E}">
        <p14:creationId xmlns:p14="http://schemas.microsoft.com/office/powerpoint/2010/main" val="57997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HTTP Web Server</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6880" y="938213"/>
            <a:ext cx="5089877" cy="5550961"/>
          </a:xfrm>
        </p:spPr>
      </p:pic>
    </p:spTree>
    <p:extLst>
      <p:ext uri="{BB962C8B-B14F-4D97-AF65-F5344CB8AC3E}">
        <p14:creationId xmlns:p14="http://schemas.microsoft.com/office/powerpoint/2010/main" val="257374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Applications</a:t>
            </a:r>
          </a:p>
        </p:txBody>
      </p:sp>
      <p:sp>
        <p:nvSpPr>
          <p:cNvPr id="3" name="Content Placeholder 2"/>
          <p:cNvSpPr>
            <a:spLocks noGrp="1"/>
          </p:cNvSpPr>
          <p:nvPr>
            <p:ph idx="1"/>
          </p:nvPr>
        </p:nvSpPr>
        <p:spPr/>
        <p:txBody>
          <a:bodyPr/>
          <a:lstStyle/>
          <a:p>
            <a:r>
              <a:rPr lang="en-AU" sz="2800" dirty="0"/>
              <a:t>SMTP </a:t>
            </a:r>
            <a:r>
              <a:rPr lang="en-AU" sz="2800" b="0" i="1" dirty="0"/>
              <a:t>Simple Mail Transfer Protocol</a:t>
            </a:r>
          </a:p>
          <a:p>
            <a:pPr lvl="1"/>
            <a:r>
              <a:rPr lang="en-AU" sz="2400" dirty="0"/>
              <a:t>Allows E-Mails to be sent.</a:t>
            </a:r>
          </a:p>
          <a:p>
            <a:pPr lvl="1"/>
            <a:r>
              <a:rPr lang="en-AU" sz="2400" dirty="0"/>
              <a:t>Client Support</a:t>
            </a:r>
          </a:p>
          <a:p>
            <a:r>
              <a:rPr lang="en-AU" sz="2800" dirty="0"/>
              <a:t>SNMP </a:t>
            </a:r>
            <a:r>
              <a:rPr lang="en-AU" sz="2800" b="0" i="1" dirty="0"/>
              <a:t>Simple Network Management Protocol</a:t>
            </a:r>
          </a:p>
          <a:p>
            <a:pPr lvl="1"/>
            <a:r>
              <a:rPr lang="en-AU" sz="2400" dirty="0"/>
              <a:t>Allows for management of devices on a network.</a:t>
            </a:r>
          </a:p>
          <a:p>
            <a:r>
              <a:rPr lang="en-AU" sz="2800" dirty="0"/>
              <a:t>FTP </a:t>
            </a:r>
            <a:r>
              <a:rPr lang="en-AU" sz="2800" b="0" i="1" dirty="0"/>
              <a:t>File Transfer Protocol</a:t>
            </a:r>
          </a:p>
          <a:p>
            <a:pPr lvl="1"/>
            <a:r>
              <a:rPr lang="en-AU" sz="2400" dirty="0"/>
              <a:t>Allows for transfer of files.</a:t>
            </a:r>
          </a:p>
          <a:p>
            <a:r>
              <a:rPr lang="en-AU" sz="2800" dirty="0"/>
              <a:t>NTP </a:t>
            </a:r>
            <a:r>
              <a:rPr lang="en-AU" sz="2800" b="0" i="1" dirty="0"/>
              <a:t>Network Time Protocol</a:t>
            </a:r>
          </a:p>
          <a:p>
            <a:pPr lvl="1"/>
            <a:r>
              <a:rPr lang="en-AU" sz="2400" dirty="0"/>
              <a:t>Allows the time of day to be obtained from a precise timer server on the internet.</a:t>
            </a:r>
            <a:endParaRPr lang="en-AU" dirty="0"/>
          </a:p>
          <a:p>
            <a:pPr lvl="1"/>
            <a:endParaRPr lang="en-AU" dirty="0"/>
          </a:p>
        </p:txBody>
      </p:sp>
    </p:spTree>
    <p:extLst>
      <p:ext uri="{BB962C8B-B14F-4D97-AF65-F5344CB8AC3E}">
        <p14:creationId xmlns:p14="http://schemas.microsoft.com/office/powerpoint/2010/main" val="1685503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Encryption Provider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5" name="Rectangle 4"/>
          <p:cNvSpPr/>
          <p:nvPr/>
        </p:nvSpPr>
        <p:spPr bwMode="auto">
          <a:xfrm>
            <a:off x="1458686" y="2021541"/>
            <a:ext cx="1508632" cy="1102659"/>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6" name="TextBox 5">
            <a:extLst>
              <a:ext uri="{FF2B5EF4-FFF2-40B4-BE49-F238E27FC236}">
                <a16:creationId xmlns:a16="http://schemas.microsoft.com/office/drawing/2014/main" id="{4EBE73A1-DFF4-4F94-B8C2-FE011FE3ABE9}"/>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1064405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Provider</a:t>
            </a:r>
          </a:p>
        </p:txBody>
      </p:sp>
      <p:sp>
        <p:nvSpPr>
          <p:cNvPr id="3" name="Content Placeholder 2"/>
          <p:cNvSpPr>
            <a:spLocks noGrp="1"/>
          </p:cNvSpPr>
          <p:nvPr>
            <p:ph idx="1"/>
          </p:nvPr>
        </p:nvSpPr>
        <p:spPr/>
        <p:txBody>
          <a:bodyPr/>
          <a:lstStyle/>
          <a:p>
            <a:r>
              <a:rPr lang="en-US" sz="3200" dirty="0"/>
              <a:t>TLS from wolfSSL (3rd party provider)</a:t>
            </a:r>
          </a:p>
          <a:p>
            <a:pPr lvl="1"/>
            <a:r>
              <a:rPr lang="en-US" sz="2800" dirty="0"/>
              <a:t>Written in ANSI C</a:t>
            </a:r>
          </a:p>
          <a:p>
            <a:pPr lvl="1"/>
            <a:r>
              <a:rPr lang="en-US" sz="2800" dirty="0"/>
              <a:t>Works with or without RTOS</a:t>
            </a:r>
          </a:p>
          <a:p>
            <a:pPr lvl="1"/>
            <a:r>
              <a:rPr lang="en-US" sz="2800" dirty="0"/>
              <a:t>TLS 1.2 and DTLS 1.2</a:t>
            </a:r>
          </a:p>
          <a:p>
            <a:pPr lvl="1"/>
            <a:r>
              <a:rPr lang="en-US" sz="2800" dirty="0"/>
              <a:t>Integrates directly into MPLAB</a:t>
            </a:r>
            <a:r>
              <a:rPr lang="en-GB" sz="2800" baseline="30000" dirty="0"/>
              <a:t>®</a:t>
            </a:r>
            <a:r>
              <a:rPr lang="en-US" sz="2800" dirty="0"/>
              <a:t> Harmony TCP/IP Stack</a:t>
            </a:r>
          </a:p>
          <a:p>
            <a:pPr lvl="1"/>
            <a:r>
              <a:rPr lang="en-US" sz="2800" dirty="0"/>
              <a:t>Distributed with MPLAB Harmony</a:t>
            </a:r>
          </a:p>
          <a:p>
            <a:pPr lvl="1"/>
            <a:r>
              <a:rPr lang="en-US" sz="2800" dirty="0"/>
              <a:t>Can be evaluated free of charge</a:t>
            </a:r>
          </a:p>
          <a:p>
            <a:pPr lvl="1"/>
            <a:r>
              <a:rPr lang="en-US" sz="2800" dirty="0"/>
              <a:t>Requires a commercial license              purchase for production</a:t>
            </a:r>
          </a:p>
          <a:p>
            <a:pPr lvl="2"/>
            <a:endParaRPr lang="en-US" dirty="0"/>
          </a:p>
          <a:p>
            <a:pPr lvl="2"/>
            <a:endParaRPr lang="en-US" dirty="0"/>
          </a:p>
        </p:txBody>
      </p:sp>
      <p:sp>
        <p:nvSpPr>
          <p:cNvPr id="16" name="TextBox 15"/>
          <p:cNvSpPr txBox="1"/>
          <p:nvPr/>
        </p:nvSpPr>
        <p:spPr>
          <a:xfrm>
            <a:off x="4686150" y="6102653"/>
            <a:ext cx="4360040" cy="276999"/>
          </a:xfrm>
          <a:prstGeom prst="rect">
            <a:avLst/>
          </a:prstGeom>
          <a:noFill/>
        </p:spPr>
        <p:txBody>
          <a:bodyPr wrap="none" rtlCol="0">
            <a:spAutoFit/>
          </a:bodyPr>
          <a:lstStyle/>
          <a:p>
            <a:r>
              <a:rPr lang="en-US" dirty="0"/>
              <a:t>SSL= Secure Sockets Layer,  TLS = Transport Layer Security</a:t>
            </a:r>
          </a:p>
        </p:txBody>
      </p:sp>
      <p:pic>
        <p:nvPicPr>
          <p:cNvPr id="66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2257" y="4469105"/>
            <a:ext cx="2009343" cy="153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Agenda – Labs</a:t>
            </a:r>
          </a:p>
        </p:txBody>
      </p:sp>
      <p:sp>
        <p:nvSpPr>
          <p:cNvPr id="3" name="Content Placeholder 2"/>
          <p:cNvSpPr>
            <a:spLocks noGrp="1"/>
          </p:cNvSpPr>
          <p:nvPr>
            <p:ph idx="1"/>
          </p:nvPr>
        </p:nvSpPr>
        <p:spPr/>
        <p:txBody>
          <a:bodyPr/>
          <a:lstStyle/>
          <a:p>
            <a:pPr marL="628650" indent="-571500"/>
            <a:r>
              <a:rPr lang="en-AU" sz="2400" dirty="0"/>
              <a:t>Lab 1: </a:t>
            </a:r>
            <a:r>
              <a:rPr lang="en-US" sz="2400" b="0" dirty="0"/>
              <a:t>Creating a new project, Stack Configuration and </a:t>
            </a:r>
            <a:r>
              <a:rPr lang="en-US" sz="2400" dirty="0"/>
              <a:t>Connectivity Check </a:t>
            </a:r>
            <a:br>
              <a:rPr lang="en-US" sz="2400" b="0" dirty="0"/>
            </a:br>
            <a:endParaRPr lang="en-AU" sz="2400" b="0" dirty="0"/>
          </a:p>
          <a:p>
            <a:pPr marL="628650" indent="-571500"/>
            <a:r>
              <a:rPr lang="en-AU" sz="2400" dirty="0"/>
              <a:t>Lab 2: </a:t>
            </a:r>
            <a:r>
              <a:rPr lang="en-GB" sz="2400" b="0" dirty="0"/>
              <a:t>Application integration for </a:t>
            </a:r>
            <a:r>
              <a:rPr lang="en-GB" sz="2400" dirty="0"/>
              <a:t>local access</a:t>
            </a:r>
            <a:r>
              <a:rPr lang="en-GB" sz="2400" b="0" dirty="0"/>
              <a:t>, using the example of a Vending machine</a:t>
            </a:r>
            <a:br>
              <a:rPr lang="en-GB" sz="2400" b="0" dirty="0"/>
            </a:br>
            <a:endParaRPr lang="en-AU" sz="2400" b="0" dirty="0"/>
          </a:p>
          <a:p>
            <a:pPr marL="628650" indent="-571500"/>
            <a:r>
              <a:rPr lang="en-AU" sz="2400" dirty="0"/>
              <a:t>Lab 3:</a:t>
            </a:r>
            <a:r>
              <a:rPr lang="en-AU" sz="2400" b="0" dirty="0"/>
              <a:t> </a:t>
            </a:r>
            <a:r>
              <a:rPr lang="en-GB" sz="2400" b="0" dirty="0"/>
              <a:t>Application integration for </a:t>
            </a:r>
            <a:r>
              <a:rPr lang="en-GB" sz="2400" dirty="0"/>
              <a:t>external access</a:t>
            </a:r>
            <a:r>
              <a:rPr lang="en-GB" sz="2400" b="0" dirty="0"/>
              <a:t>, using the example of a Weather Service </a:t>
            </a:r>
            <a:endParaRPr lang="en-AU" sz="2400" b="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Transport Layer</a:t>
            </a:r>
          </a:p>
        </p:txBody>
      </p:sp>
      <p:pic>
        <p:nvPicPr>
          <p:cNvPr id="12"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13" name="Rectangle 12"/>
          <p:cNvSpPr/>
          <p:nvPr/>
        </p:nvSpPr>
        <p:spPr bwMode="auto">
          <a:xfrm>
            <a:off x="1458686" y="3005667"/>
            <a:ext cx="5105400" cy="516466"/>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2D69B2C8-26D8-49CB-A69E-CE4F1EEDED49}"/>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4210517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Transport Layer</a:t>
            </a:r>
          </a:p>
        </p:txBody>
      </p:sp>
      <p:sp>
        <p:nvSpPr>
          <p:cNvPr id="3" name="Content Placeholder 2"/>
          <p:cNvSpPr>
            <a:spLocks noGrp="1"/>
          </p:cNvSpPr>
          <p:nvPr>
            <p:ph idx="1"/>
          </p:nvPr>
        </p:nvSpPr>
        <p:spPr/>
        <p:txBody>
          <a:bodyPr/>
          <a:lstStyle/>
          <a:p>
            <a:r>
              <a:rPr lang="en-AU" sz="2800" b="0" dirty="0"/>
              <a:t>Light-weight and high-performance implementations of the TCP and UDP transport layers.</a:t>
            </a:r>
          </a:p>
          <a:p>
            <a:r>
              <a:rPr lang="en-AU" sz="2800" b="0" dirty="0"/>
              <a:t>Various TCP and UDP configuration options are available at both project generation and run time (eg TX/RX buffer sizes).</a:t>
            </a:r>
          </a:p>
          <a:p>
            <a:r>
              <a:rPr lang="en-AU" sz="2800" b="0" dirty="0"/>
              <a:t>Simultaneous sockets are supported (max number is configurable).</a:t>
            </a:r>
          </a:p>
          <a:p>
            <a:r>
              <a:rPr lang="en-AU" sz="2800" b="0" dirty="0"/>
              <a:t>Simple APIs are used to create socket, check connection status, check TX/RX buffer status, read/write data, and close the socket.</a:t>
            </a:r>
          </a:p>
          <a:p>
            <a:endParaRPr lang="en-AU" b="0" dirty="0"/>
          </a:p>
        </p:txBody>
      </p:sp>
    </p:spTree>
    <p:extLst>
      <p:ext uri="{BB962C8B-B14F-4D97-AF65-F5344CB8AC3E}">
        <p14:creationId xmlns:p14="http://schemas.microsoft.com/office/powerpoint/2010/main" val="736116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Internet Layer</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7" name="Rectangle 6"/>
          <p:cNvSpPr/>
          <p:nvPr/>
        </p:nvSpPr>
        <p:spPr bwMode="auto">
          <a:xfrm>
            <a:off x="1458686" y="3369733"/>
            <a:ext cx="5105400" cy="787399"/>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EC045297-73B1-4CF3-8EE4-B7DDE0AE42A2}"/>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311269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Internet Layer</a:t>
            </a:r>
          </a:p>
        </p:txBody>
      </p:sp>
      <p:sp>
        <p:nvSpPr>
          <p:cNvPr id="3" name="Content Placeholder 2"/>
          <p:cNvSpPr>
            <a:spLocks noGrp="1"/>
          </p:cNvSpPr>
          <p:nvPr>
            <p:ph idx="1"/>
          </p:nvPr>
        </p:nvSpPr>
        <p:spPr/>
        <p:txBody>
          <a:bodyPr/>
          <a:lstStyle/>
          <a:p>
            <a:r>
              <a:rPr lang="en-AU" sz="3200" b="0" dirty="0"/>
              <a:t>IPv4 and IPv6 Support </a:t>
            </a:r>
          </a:p>
          <a:p>
            <a:r>
              <a:rPr lang="en-AU" sz="3200" b="0" dirty="0"/>
              <a:t>Both IPv4 and IPv6 can run simultaneously</a:t>
            </a:r>
          </a:p>
          <a:p>
            <a:r>
              <a:rPr lang="en-AU" sz="3200" b="0" dirty="0"/>
              <a:t>The IP Layer is transparent to all applications that use the built in Transport Layer functions.</a:t>
            </a:r>
          </a:p>
          <a:p>
            <a:r>
              <a:rPr lang="en-AU" sz="3200" b="0" dirty="0"/>
              <a:t>IP Datagrams can be sent directly using a special API bypassing higher layer protocols.</a:t>
            </a:r>
          </a:p>
          <a:p>
            <a:endParaRPr lang="en-AU" sz="3200" b="0" dirty="0"/>
          </a:p>
          <a:p>
            <a:endParaRPr lang="en-AU" dirty="0"/>
          </a:p>
        </p:txBody>
      </p:sp>
    </p:spTree>
    <p:extLst>
      <p:ext uri="{BB962C8B-B14F-4D97-AF65-F5344CB8AC3E}">
        <p14:creationId xmlns:p14="http://schemas.microsoft.com/office/powerpoint/2010/main" val="1338603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IPv4 vs IPv6</a:t>
            </a:r>
          </a:p>
        </p:txBody>
      </p:sp>
      <p:sp>
        <p:nvSpPr>
          <p:cNvPr id="3" name="Content Placeholder 2"/>
          <p:cNvSpPr>
            <a:spLocks noGrp="1"/>
          </p:cNvSpPr>
          <p:nvPr>
            <p:ph idx="1"/>
          </p:nvPr>
        </p:nvSpPr>
        <p:spPr/>
        <p:txBody>
          <a:bodyPr/>
          <a:lstStyle/>
          <a:p>
            <a:r>
              <a:rPr lang="en-AU" sz="3200" dirty="0"/>
              <a:t>IPv4</a:t>
            </a:r>
          </a:p>
          <a:p>
            <a:pPr lvl="1"/>
            <a:r>
              <a:rPr lang="en-AU" dirty="0"/>
              <a:t>Four 8-bit segments</a:t>
            </a:r>
          </a:p>
          <a:p>
            <a:pPr lvl="1"/>
            <a:r>
              <a:rPr lang="en-AU" dirty="0"/>
              <a:t>Decimal numbers 0 to 255</a:t>
            </a:r>
          </a:p>
          <a:p>
            <a:pPr lvl="1"/>
            <a:r>
              <a:rPr lang="en-AU" dirty="0"/>
              <a:t>Number of addresses: 32 bits = 4.3 billion</a:t>
            </a:r>
          </a:p>
          <a:p>
            <a:r>
              <a:rPr lang="en-AU" sz="3200" dirty="0"/>
              <a:t>IPv6</a:t>
            </a:r>
          </a:p>
          <a:p>
            <a:pPr lvl="1"/>
            <a:r>
              <a:rPr lang="en-AU" dirty="0"/>
              <a:t>Eight 16-bit segments</a:t>
            </a:r>
          </a:p>
          <a:p>
            <a:pPr lvl="1"/>
            <a:r>
              <a:rPr lang="en-AU" dirty="0"/>
              <a:t>Hex numbers 0 to FFFF</a:t>
            </a:r>
          </a:p>
          <a:p>
            <a:pPr lvl="1"/>
            <a:r>
              <a:rPr lang="en-AU" dirty="0"/>
              <a:t>Number of addresses: 128 bits = 3.4x10</a:t>
            </a:r>
            <a:r>
              <a:rPr lang="en-AU" baseline="30000" dirty="0"/>
              <a:t>38</a:t>
            </a:r>
          </a:p>
          <a:p>
            <a:pPr marL="571500" lvl="1" indent="0">
              <a:buNone/>
            </a:pPr>
            <a:r>
              <a:rPr lang="en-US" sz="2400" dirty="0"/>
              <a:t>     </a:t>
            </a:r>
            <a:r>
              <a:rPr lang="en-US" sz="2200" dirty="0"/>
              <a:t>=340,282,366,920,938,463,463,374,607,431,768,211,456</a:t>
            </a:r>
            <a:endParaRPr lang="en-US" sz="2200" b="1" dirty="0">
              <a:solidFill>
                <a:srgbClr val="3366CC"/>
              </a:solidFill>
            </a:endParaRPr>
          </a:p>
          <a:p>
            <a:pPr lvl="1"/>
            <a:endParaRPr lang="en-AU" baseline="30000" dirty="0"/>
          </a:p>
          <a:p>
            <a:pPr lvl="1"/>
            <a:endParaRPr lang="en-AU" dirty="0"/>
          </a:p>
          <a:p>
            <a:endParaRPr lang="en-AU" dirty="0"/>
          </a:p>
        </p:txBody>
      </p:sp>
      <p:sp>
        <p:nvSpPr>
          <p:cNvPr id="4" name="PPTShape_6"/>
          <p:cNvSpPr>
            <a:spLocks noChangeArrowheads="1"/>
          </p:cNvSpPr>
          <p:nvPr/>
        </p:nvSpPr>
        <p:spPr bwMode="auto">
          <a:xfrm>
            <a:off x="2209800" y="3763554"/>
            <a:ext cx="6781800" cy="473891"/>
          </a:xfrm>
          <a:prstGeom prst="rect">
            <a:avLst/>
          </a:prstGeom>
          <a:solidFill>
            <a:srgbClr val="ECECEC"/>
          </a:solid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solidFill>
                  <a:srgbClr val="3366CC"/>
                </a:solidFill>
              </a:rPr>
              <a:t>FE80:0000:0000:0000:75EA:CEFF:FE44:5101</a:t>
            </a:r>
            <a:endParaRPr lang="en-US" sz="3200" b="1" dirty="0">
              <a:solidFill>
                <a:srgbClr val="3366CC"/>
              </a:solidFill>
            </a:endParaRPr>
          </a:p>
        </p:txBody>
      </p:sp>
      <p:sp>
        <p:nvSpPr>
          <p:cNvPr id="6" name="PPTShape_6"/>
          <p:cNvSpPr>
            <a:spLocks noChangeArrowheads="1"/>
          </p:cNvSpPr>
          <p:nvPr/>
        </p:nvSpPr>
        <p:spPr bwMode="auto">
          <a:xfrm>
            <a:off x="7096538" y="1523999"/>
            <a:ext cx="1895061" cy="473891"/>
          </a:xfrm>
          <a:prstGeom prst="rect">
            <a:avLst/>
          </a:prstGeom>
          <a:solidFill>
            <a:srgbClr val="ECECEC"/>
          </a:solid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solidFill>
                  <a:srgbClr val="3366CC"/>
                </a:solidFill>
              </a:rPr>
              <a:t>192.168.1.1</a:t>
            </a:r>
            <a:endParaRPr lang="en-US" sz="3200" b="1" dirty="0">
              <a:solidFill>
                <a:srgbClr val="3366CC"/>
              </a:solidFill>
            </a:endParaRPr>
          </a:p>
        </p:txBody>
      </p:sp>
    </p:spTree>
    <p:extLst>
      <p:ext uri="{BB962C8B-B14F-4D97-AF65-F5344CB8AC3E}">
        <p14:creationId xmlns:p14="http://schemas.microsoft.com/office/powerpoint/2010/main" val="1590960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Network Interface Layer</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7" name="Rectangle 6"/>
          <p:cNvSpPr/>
          <p:nvPr/>
        </p:nvSpPr>
        <p:spPr bwMode="auto">
          <a:xfrm>
            <a:off x="1458686" y="4004733"/>
            <a:ext cx="5105400" cy="2586415"/>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5CFBDD48-F77D-429B-B8E2-1A40BF5637F2}"/>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2341004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Network Interface Features</a:t>
            </a:r>
          </a:p>
        </p:txBody>
      </p:sp>
      <p:sp>
        <p:nvSpPr>
          <p:cNvPr id="3" name="Content Placeholder 2"/>
          <p:cNvSpPr>
            <a:spLocks noGrp="1"/>
          </p:cNvSpPr>
          <p:nvPr>
            <p:ph idx="1"/>
          </p:nvPr>
        </p:nvSpPr>
        <p:spPr/>
        <p:txBody>
          <a:bodyPr/>
          <a:lstStyle/>
          <a:p>
            <a:r>
              <a:rPr lang="en-AU" sz="2800" b="0" dirty="0"/>
              <a:t>Multiple Concurrent Interfaces on one MCU e.g.</a:t>
            </a:r>
          </a:p>
          <a:p>
            <a:pPr lvl="1"/>
            <a:r>
              <a:rPr lang="en-AU" sz="2400" dirty="0"/>
              <a:t>Ethernet + Wi-Fi</a:t>
            </a:r>
            <a:r>
              <a:rPr lang="en-AU" sz="2400" baseline="30000" dirty="0"/>
              <a:t>®*</a:t>
            </a:r>
          </a:p>
          <a:p>
            <a:pPr lvl="1"/>
            <a:r>
              <a:rPr lang="en-AU" sz="2400" dirty="0"/>
              <a:t>Ethernet + Ethernet</a:t>
            </a:r>
          </a:p>
          <a:p>
            <a:r>
              <a:rPr lang="en-AU" sz="2800" b="0" dirty="0"/>
              <a:t>Drivers for supported interface devices are supplied in the TCP/IP stack.</a:t>
            </a:r>
          </a:p>
          <a:p>
            <a:r>
              <a:rPr lang="en-AU" sz="2800" b="0" dirty="0"/>
              <a:t>Interface options are selected and configured using MPLAB</a:t>
            </a:r>
            <a:r>
              <a:rPr lang="en-US" sz="2800" baseline="30000" dirty="0"/>
              <a:t>®</a:t>
            </a:r>
            <a:r>
              <a:rPr lang="en-AU" sz="2800" b="0" dirty="0"/>
              <a:t> Harmony Configuration (MHC) Tool.</a:t>
            </a:r>
          </a:p>
          <a:p>
            <a:r>
              <a:rPr lang="en-AU" sz="2800" b="0" dirty="0"/>
              <a:t>The TCP/IP Stack automatically initialises and manages the configured network interface(s).</a:t>
            </a:r>
          </a:p>
          <a:p>
            <a:endParaRPr lang="en-AU" dirty="0"/>
          </a:p>
        </p:txBody>
      </p:sp>
      <p:sp>
        <p:nvSpPr>
          <p:cNvPr id="11" name="TextBox 19"/>
          <p:cNvSpPr txBox="1">
            <a:spLocks noChangeArrowheads="1"/>
          </p:cNvSpPr>
          <p:nvPr/>
        </p:nvSpPr>
        <p:spPr bwMode="auto">
          <a:xfrm>
            <a:off x="195942" y="6211056"/>
            <a:ext cx="8763000" cy="338554"/>
          </a:xfrm>
          <a:prstGeom prst="rect">
            <a:avLst/>
          </a:prstGeom>
          <a:noFill/>
          <a:ln w="9525">
            <a:noFill/>
            <a:miter lim="800000"/>
            <a:headEnd/>
            <a:tailEnd/>
          </a:ln>
        </p:spPr>
        <p:txBody>
          <a:bodyPr wrap="square">
            <a:spAutoFit/>
          </a:bodyPr>
          <a:lstStyle/>
          <a:p>
            <a:pPr marL="0" lvl="1"/>
            <a:r>
              <a:rPr lang="en-US" sz="1600" dirty="0"/>
              <a:t>*In Harmony 2.06, the Wi-Fi drivers can only support a single Wi-Fi interface.</a:t>
            </a:r>
          </a:p>
        </p:txBody>
      </p:sp>
    </p:spTree>
    <p:extLst>
      <p:ext uri="{BB962C8B-B14F-4D97-AF65-F5344CB8AC3E}">
        <p14:creationId xmlns:p14="http://schemas.microsoft.com/office/powerpoint/2010/main" val="2085672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Network Interface Options</a:t>
            </a:r>
          </a:p>
        </p:txBody>
      </p:sp>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055348" y="950260"/>
            <a:ext cx="7058454" cy="5634320"/>
          </a:xfrm>
          <a:prstGeom prst="rect">
            <a:avLst/>
          </a:prstGeom>
          <a:noFill/>
          <a:ln w="9525">
            <a:noFill/>
            <a:miter lim="800000"/>
            <a:headEnd/>
            <a:tailEnd/>
          </a:ln>
        </p:spPr>
      </p:pic>
      <p:graphicFrame>
        <p:nvGraphicFramePr>
          <p:cNvPr id="6" name="Object 5"/>
          <p:cNvGraphicFramePr>
            <a:graphicFrameLocks noChangeAspect="1"/>
          </p:cNvGraphicFramePr>
          <p:nvPr>
            <p:extLst/>
          </p:nvPr>
        </p:nvGraphicFramePr>
        <p:xfrm>
          <a:off x="1100266" y="3062964"/>
          <a:ext cx="1566654" cy="467526"/>
        </p:xfrm>
        <a:graphic>
          <a:graphicData uri="http://schemas.openxmlformats.org/presentationml/2006/ole">
            <mc:AlternateContent xmlns:mc="http://schemas.openxmlformats.org/markup-compatibility/2006">
              <mc:Choice xmlns:v="urn:schemas-microsoft-com:vml" Requires="v">
                <p:oleObj spid="_x0000_s12293" name="Photo Editor Photo" r:id="rId5" imgW="6668431" imgH="1980952" progId="">
                  <p:embed/>
                </p:oleObj>
              </mc:Choice>
              <mc:Fallback>
                <p:oleObj name="Photo Editor Photo" r:id="rId5" imgW="6668431" imgH="1980952" progId="">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266" y="3062964"/>
                        <a:ext cx="1566654" cy="467526"/>
                      </a:xfrm>
                      <a:prstGeom prst="rect">
                        <a:avLst/>
                      </a:prstGeom>
                      <a:noFill/>
                      <a:ln>
                        <a:noFill/>
                      </a:ln>
                      <a:effectLst/>
                      <a:extLst/>
                    </p:spPr>
                  </p:pic>
                </p:oleObj>
              </mc:Fallback>
            </mc:AlternateContent>
          </a:graphicData>
        </a:graphic>
      </p:graphicFrame>
      <p:graphicFrame>
        <p:nvGraphicFramePr>
          <p:cNvPr id="7" name="Object 6"/>
          <p:cNvGraphicFramePr>
            <a:graphicFrameLocks noChangeAspect="1"/>
          </p:cNvGraphicFramePr>
          <p:nvPr>
            <p:extLst/>
          </p:nvPr>
        </p:nvGraphicFramePr>
        <p:xfrm>
          <a:off x="2906567" y="3062964"/>
          <a:ext cx="1566654" cy="467526"/>
        </p:xfrm>
        <a:graphic>
          <a:graphicData uri="http://schemas.openxmlformats.org/presentationml/2006/ole">
            <mc:AlternateContent xmlns:mc="http://schemas.openxmlformats.org/markup-compatibility/2006">
              <mc:Choice xmlns:v="urn:schemas-microsoft-com:vml" Requires="v">
                <p:oleObj spid="_x0000_s12294" name="Photo Editor Photo" r:id="rId7" imgW="6668431" imgH="1980952" progId="">
                  <p:embed/>
                </p:oleObj>
              </mc:Choice>
              <mc:Fallback>
                <p:oleObj name="Photo Editor Photo" r:id="rId7" imgW="6668431" imgH="1980952" progId="">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6567" y="3062964"/>
                        <a:ext cx="1566654" cy="467526"/>
                      </a:xfrm>
                      <a:prstGeom prst="rect">
                        <a:avLst/>
                      </a:prstGeom>
                      <a:noFill/>
                      <a:ln>
                        <a:noFill/>
                      </a:ln>
                      <a:effectLst/>
                      <a:extLst/>
                    </p:spPr>
                  </p:pic>
                </p:oleObj>
              </mc:Fallback>
            </mc:AlternateContent>
          </a:graphicData>
        </a:graphic>
      </p:graphicFrame>
      <p:graphicFrame>
        <p:nvGraphicFramePr>
          <p:cNvPr id="8" name="Object 7"/>
          <p:cNvGraphicFramePr>
            <a:graphicFrameLocks noChangeAspect="1"/>
          </p:cNvGraphicFramePr>
          <p:nvPr>
            <p:extLst/>
          </p:nvPr>
        </p:nvGraphicFramePr>
        <p:xfrm>
          <a:off x="4698141" y="3062964"/>
          <a:ext cx="1566654" cy="467526"/>
        </p:xfrm>
        <a:graphic>
          <a:graphicData uri="http://schemas.openxmlformats.org/presentationml/2006/ole">
            <mc:AlternateContent xmlns:mc="http://schemas.openxmlformats.org/markup-compatibility/2006">
              <mc:Choice xmlns:v="urn:schemas-microsoft-com:vml" Requires="v">
                <p:oleObj spid="_x0000_s12295" name="Photo Editor Photo" r:id="rId8" imgW="6668431" imgH="1980952" progId="">
                  <p:embed/>
                </p:oleObj>
              </mc:Choice>
              <mc:Fallback>
                <p:oleObj name="Photo Editor Photo" r:id="rId8" imgW="6668431" imgH="1980952" progId="">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8141" y="3062964"/>
                        <a:ext cx="1566654" cy="467526"/>
                      </a:xfrm>
                      <a:prstGeom prst="rect">
                        <a:avLst/>
                      </a:prstGeom>
                      <a:noFill/>
                      <a:ln>
                        <a:noFill/>
                      </a:ln>
                      <a:effectLst/>
                      <a:extLst/>
                    </p:spPr>
                  </p:pic>
                </p:oleObj>
              </mc:Fallback>
            </mc:AlternateContent>
          </a:graphicData>
        </a:graphic>
      </p:graphicFrame>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67749" y="2000147"/>
            <a:ext cx="813758" cy="602784"/>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09910" y="2000147"/>
            <a:ext cx="813758" cy="602784"/>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62421" y="2000147"/>
            <a:ext cx="813758" cy="602784"/>
          </a:xfrm>
          <a:prstGeom prst="rect">
            <a:avLst/>
          </a:prstGeom>
        </p:spPr>
      </p:pic>
    </p:spTree>
    <p:extLst>
      <p:ext uri="{BB962C8B-B14F-4D97-AF65-F5344CB8AC3E}">
        <p14:creationId xmlns:p14="http://schemas.microsoft.com/office/powerpoint/2010/main" val="693355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Interface Devices</a:t>
            </a:r>
          </a:p>
        </p:txBody>
      </p:sp>
      <p:sp>
        <p:nvSpPr>
          <p:cNvPr id="3" name="Content Placeholder 2"/>
          <p:cNvSpPr>
            <a:spLocks noGrp="1"/>
          </p:cNvSpPr>
          <p:nvPr>
            <p:ph idx="1"/>
          </p:nvPr>
        </p:nvSpPr>
        <p:spPr/>
        <p:txBody>
          <a:bodyPr/>
          <a:lstStyle/>
          <a:p>
            <a:r>
              <a:rPr lang="en-AU" sz="3200" dirty="0"/>
              <a:t>Ethernet PHYs </a:t>
            </a:r>
          </a:p>
          <a:p>
            <a:pPr lvl="1"/>
            <a:r>
              <a:rPr lang="en-AU" sz="2400" b="1" dirty="0"/>
              <a:t>Only used with PIC32 devices that have internal Ethernet MAC Peripheral</a:t>
            </a:r>
          </a:p>
          <a:p>
            <a:pPr lvl="1"/>
            <a:r>
              <a:rPr lang="en-AU" sz="2400" b="1" dirty="0"/>
              <a:t>PHY Only</a:t>
            </a:r>
            <a:r>
              <a:rPr lang="en-AU" sz="2400" dirty="0"/>
              <a:t>: LAN8700, LAN8720, LAN8740, KSZ8041 &amp; KSZ8061</a:t>
            </a:r>
          </a:p>
          <a:p>
            <a:pPr lvl="1"/>
            <a:r>
              <a:rPr lang="en-AU" sz="2400" b="1" dirty="0"/>
              <a:t>PHY + Switch</a:t>
            </a:r>
            <a:r>
              <a:rPr lang="en-AU" sz="2400" dirty="0"/>
              <a:t>: LAN9303 &amp; KSZ8863</a:t>
            </a:r>
          </a:p>
          <a:p>
            <a:r>
              <a:rPr lang="en-AU" sz="3200" dirty="0"/>
              <a:t>Standalone Ethernet Link Controllers</a:t>
            </a:r>
          </a:p>
          <a:p>
            <a:pPr lvl="1"/>
            <a:r>
              <a:rPr lang="en-AU" sz="2400" dirty="0"/>
              <a:t>ENC28J60 (SPI)</a:t>
            </a:r>
          </a:p>
          <a:p>
            <a:pPr lvl="1"/>
            <a:r>
              <a:rPr lang="en-AU" sz="2400" dirty="0"/>
              <a:t>ENCx24J600 (SPI)</a:t>
            </a:r>
          </a:p>
          <a:p>
            <a:r>
              <a:rPr lang="en-US" sz="3200" dirty="0"/>
              <a:t>Wi-Fi</a:t>
            </a:r>
            <a:r>
              <a:rPr lang="en-GB" sz="3200" baseline="30000" dirty="0"/>
              <a:t>®</a:t>
            </a:r>
            <a:r>
              <a:rPr lang="en-US" sz="3200" dirty="0"/>
              <a:t> </a:t>
            </a:r>
          </a:p>
          <a:p>
            <a:pPr lvl="1"/>
            <a:r>
              <a:rPr lang="en-AU" sz="2400" dirty="0"/>
              <a:t>ATWINC1500 (SPI)</a:t>
            </a:r>
            <a:endParaRPr lang="en-AU" sz="2800" dirty="0"/>
          </a:p>
          <a:p>
            <a:pPr lvl="1"/>
            <a:r>
              <a:rPr lang="en-AU" sz="2400" dirty="0"/>
              <a:t>ATWILC1000 (SPI)</a:t>
            </a:r>
            <a:endParaRPr lang="en-AU" sz="2000" dirty="0"/>
          </a:p>
        </p:txBody>
      </p:sp>
    </p:spTree>
    <p:extLst>
      <p:ext uri="{BB962C8B-B14F-4D97-AF65-F5344CB8AC3E}">
        <p14:creationId xmlns:p14="http://schemas.microsoft.com/office/powerpoint/2010/main" val="254168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WINC1500 Wi-Fi</a:t>
            </a:r>
            <a:r>
              <a:rPr lang="en-AU" baseline="30000" dirty="0"/>
              <a:t>®</a:t>
            </a:r>
            <a:r>
              <a:rPr lang="en-AU" dirty="0"/>
              <a:t> Module</a:t>
            </a:r>
            <a:br>
              <a:rPr lang="en-AU" dirty="0"/>
            </a:br>
            <a:r>
              <a:rPr lang="en-AU" sz="3600" i="1" dirty="0"/>
              <a:t>Operation Modes with Harmony</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1915" y="1524000"/>
            <a:ext cx="3878669" cy="4525963"/>
          </a:xfrm>
        </p:spPr>
      </p:pic>
      <p:sp>
        <p:nvSpPr>
          <p:cNvPr id="10" name="Content Placeholder 9"/>
          <p:cNvSpPr>
            <a:spLocks noGrp="1"/>
          </p:cNvSpPr>
          <p:nvPr>
            <p:ph sz="half" idx="2"/>
          </p:nvPr>
        </p:nvSpPr>
        <p:spPr/>
        <p:txBody>
          <a:bodyPr/>
          <a:lstStyle/>
          <a:p>
            <a:pPr marL="0" indent="0">
              <a:buNone/>
            </a:pPr>
            <a:r>
              <a:rPr lang="en-AU" sz="2400" dirty="0"/>
              <a:t>Two modes of operation:</a:t>
            </a:r>
          </a:p>
          <a:p>
            <a:r>
              <a:rPr lang="en-AU" sz="2000" dirty="0"/>
              <a:t>Native Mode</a:t>
            </a:r>
            <a:r>
              <a:rPr lang="en-AU" sz="2000" b="0" dirty="0"/>
              <a:t>: TCP/IP Stack residing on WINC1500 device is utilised</a:t>
            </a:r>
          </a:p>
          <a:p>
            <a:r>
              <a:rPr lang="en-AU" sz="2000" dirty="0"/>
              <a:t>Bypass Mode</a:t>
            </a:r>
            <a:r>
              <a:rPr lang="en-AU" sz="2000" b="0" dirty="0"/>
              <a:t>: Harmony TCP/IP Stack is utilised</a:t>
            </a:r>
          </a:p>
          <a:p>
            <a:pPr marL="0" indent="0">
              <a:buNone/>
            </a:pPr>
            <a:r>
              <a:rPr lang="en-AU" sz="2000" b="0" dirty="0"/>
              <a:t>Harmony TCP/IP Stack features are only available when WINC1500 is </a:t>
            </a:r>
            <a:br>
              <a:rPr lang="en-AU" sz="2000" b="0" dirty="0"/>
            </a:br>
            <a:r>
              <a:rPr lang="en-AU" sz="2000" b="0" dirty="0"/>
              <a:t>operated in </a:t>
            </a:r>
            <a:r>
              <a:rPr lang="en-AU" sz="2000" b="0" u="sng" dirty="0"/>
              <a:t>Bypass</a:t>
            </a:r>
            <a:r>
              <a:rPr lang="en-AU" sz="2000" b="0" dirty="0"/>
              <a:t> mode.</a:t>
            </a:r>
          </a:p>
          <a:p>
            <a:pPr lvl="1"/>
            <a:endParaRPr lang="en-AU" sz="2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554" y="3950898"/>
            <a:ext cx="2907102" cy="2907102"/>
          </a:xfrm>
          <a:prstGeom prst="rect">
            <a:avLst/>
          </a:prstGeom>
        </p:spPr>
      </p:pic>
    </p:spTree>
    <p:extLst>
      <p:ext uri="{BB962C8B-B14F-4D97-AF65-F5344CB8AC3E}">
        <p14:creationId xmlns:p14="http://schemas.microsoft.com/office/powerpoint/2010/main" val="2342969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5">
            <a:extLst>
              <a:ext uri="{FF2B5EF4-FFF2-40B4-BE49-F238E27FC236}">
                <a16:creationId xmlns:a16="http://schemas.microsoft.com/office/drawing/2014/main" id="{382C0BD0-6703-45F3-87BA-C635016A095C}"/>
              </a:ext>
            </a:extLst>
          </p:cNvPr>
          <p:cNvSpPr>
            <a:spLocks noGrp="1"/>
          </p:cNvSpPr>
          <p:nvPr>
            <p:ph type="subTitle" idx="1"/>
          </p:nvPr>
        </p:nvSpPr>
        <p:spPr>
          <a:xfrm>
            <a:off x="722539" y="3033032"/>
            <a:ext cx="7698921" cy="2167618"/>
          </a:xfrm>
        </p:spPr>
        <p:txBody>
          <a:bodyPr/>
          <a:lstStyle/>
          <a:p>
            <a:r>
              <a:rPr lang="en-US" sz="2400" dirty="0"/>
              <a:t>Part 1: TCP/IP Fundamentals as a Refresher</a:t>
            </a:r>
          </a:p>
          <a:p>
            <a:pPr lvl="1"/>
            <a:r>
              <a:rPr lang="en-GB" sz="2000" dirty="0"/>
              <a:t>Five Layer Model and Applications</a:t>
            </a:r>
          </a:p>
          <a:p>
            <a:pPr lvl="1"/>
            <a:r>
              <a:rPr lang="en-GB" sz="2000" dirty="0"/>
              <a:t>TCP vs UDP</a:t>
            </a:r>
            <a:endParaRPr lang="en-US" sz="4000" dirty="0"/>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MAC Address</a:t>
            </a:r>
          </a:p>
        </p:txBody>
      </p:sp>
      <p:sp>
        <p:nvSpPr>
          <p:cNvPr id="3" name="Content Placeholder 2"/>
          <p:cNvSpPr>
            <a:spLocks noGrp="1"/>
          </p:cNvSpPr>
          <p:nvPr>
            <p:ph idx="1"/>
          </p:nvPr>
        </p:nvSpPr>
        <p:spPr/>
        <p:txBody>
          <a:bodyPr/>
          <a:lstStyle/>
          <a:p>
            <a:r>
              <a:rPr lang="en-AU" sz="3200" b="0" dirty="0"/>
              <a:t>All network interface devices must have a globally unique MAC address.</a:t>
            </a:r>
          </a:p>
          <a:p>
            <a:r>
              <a:rPr lang="en-AU" sz="3200" b="0" dirty="0"/>
              <a:t>Some devices are already supplied with a MAC Address, including:</a:t>
            </a:r>
          </a:p>
          <a:p>
            <a:pPr lvl="1"/>
            <a:r>
              <a:rPr lang="en-AU" sz="2800" dirty="0"/>
              <a:t>PIC32 devices with Internal Ethernet MAC Peripheral</a:t>
            </a:r>
          </a:p>
          <a:p>
            <a:pPr lvl="1"/>
            <a:r>
              <a:rPr lang="en-AU" sz="2800" b="0" dirty="0"/>
              <a:t>All Microchip Wi-Fi</a:t>
            </a:r>
            <a:r>
              <a:rPr lang="en-US" sz="2800" b="1" baseline="30000" dirty="0"/>
              <a:t>®</a:t>
            </a:r>
            <a:r>
              <a:rPr lang="en-AU" sz="2800" b="0" dirty="0"/>
              <a:t> modules</a:t>
            </a:r>
          </a:p>
          <a:p>
            <a:pPr lvl="1"/>
            <a:r>
              <a:rPr lang="en-AU" sz="2800" dirty="0"/>
              <a:t>Microchip ENCx24J600 Ethernet Controller</a:t>
            </a:r>
          </a:p>
        </p:txBody>
      </p:sp>
    </p:spTree>
    <p:extLst>
      <p:ext uri="{BB962C8B-B14F-4D97-AF65-F5344CB8AC3E}">
        <p14:creationId xmlns:p14="http://schemas.microsoft.com/office/powerpoint/2010/main" val="2885328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PIC32 MAC Address</a:t>
            </a:r>
          </a:p>
        </p:txBody>
      </p:sp>
      <p:sp>
        <p:nvSpPr>
          <p:cNvPr id="3" name="Content Placeholder 2"/>
          <p:cNvSpPr>
            <a:spLocks noGrp="1"/>
          </p:cNvSpPr>
          <p:nvPr>
            <p:ph idx="1"/>
          </p:nvPr>
        </p:nvSpPr>
        <p:spPr/>
        <p:txBody>
          <a:bodyPr/>
          <a:lstStyle/>
          <a:p>
            <a:r>
              <a:rPr lang="en-AU" sz="3200" b="0" dirty="0"/>
              <a:t>A globally unique MAC Address is programmed into a read only section of Flash Program Memory.</a:t>
            </a:r>
          </a:p>
          <a:p>
            <a:r>
              <a:rPr lang="en-AU" sz="3200" b="0" dirty="0"/>
              <a:t>This feature is only available on PIC32 Devices with an Internal Ethernet MAC Peripheral.</a:t>
            </a:r>
          </a:p>
          <a:p>
            <a:r>
              <a:rPr lang="en-AU" sz="3200" b="0" dirty="0"/>
              <a:t>The address is automatically loaded into the EMAC1Sx registers after reset.</a:t>
            </a:r>
          </a:p>
          <a:p>
            <a:r>
              <a:rPr lang="en-AU" sz="3200" b="0" dirty="0"/>
              <a:t>The address can be manually read using a Harmony API: </a:t>
            </a:r>
            <a:r>
              <a:rPr lang="en-AU" sz="3200" dirty="0">
                <a:latin typeface="Consolas" panose="020B0609020204030204" pitchFamily="49" charset="0"/>
              </a:rPr>
              <a:t>PLIB_ETH_MACGetAddress</a:t>
            </a:r>
            <a:r>
              <a:rPr lang="en-AU" sz="3200" b="0" dirty="0"/>
              <a:t>.</a:t>
            </a:r>
          </a:p>
          <a:p>
            <a:endParaRPr lang="en-AU" dirty="0"/>
          </a:p>
        </p:txBody>
      </p:sp>
    </p:spTree>
    <p:extLst>
      <p:ext uri="{BB962C8B-B14F-4D97-AF65-F5344CB8AC3E}">
        <p14:creationId xmlns:p14="http://schemas.microsoft.com/office/powerpoint/2010/main" val="254404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TCP/IP Stack Features</a:t>
            </a:r>
          </a:p>
        </p:txBody>
      </p:sp>
      <p:sp>
        <p:nvSpPr>
          <p:cNvPr id="5" name="Content Placeholder 4"/>
          <p:cNvSpPr>
            <a:spLocks noGrp="1"/>
          </p:cNvSpPr>
          <p:nvPr>
            <p:ph idx="1"/>
          </p:nvPr>
        </p:nvSpPr>
        <p:spPr/>
        <p:txBody>
          <a:bodyPr/>
          <a:lstStyle/>
          <a:p>
            <a:pPr lvl="0"/>
            <a:r>
              <a:rPr lang="en-US" sz="3200" dirty="0"/>
              <a:t>Fully dynamic:</a:t>
            </a:r>
          </a:p>
          <a:p>
            <a:pPr lvl="1"/>
            <a:r>
              <a:rPr lang="en-US" sz="2800" dirty="0"/>
              <a:t>Stack initialization/de-initialization</a:t>
            </a:r>
          </a:p>
          <a:p>
            <a:pPr lvl="1"/>
            <a:r>
              <a:rPr lang="en-US" sz="2800" dirty="0"/>
              <a:t>Interface up/down</a:t>
            </a:r>
          </a:p>
          <a:p>
            <a:pPr lvl="1"/>
            <a:r>
              <a:rPr lang="en-US" sz="2800" dirty="0"/>
              <a:t>Resource management</a:t>
            </a:r>
          </a:p>
          <a:p>
            <a:pPr lvl="1"/>
            <a:r>
              <a:rPr lang="en-US" sz="2800" dirty="0"/>
              <a:t>Module configuration</a:t>
            </a:r>
          </a:p>
          <a:p>
            <a:pPr lvl="0"/>
            <a:r>
              <a:rPr lang="en-US" sz="3200" dirty="0"/>
              <a:t>Run-time configuration via APIs or Console</a:t>
            </a:r>
          </a:p>
          <a:p>
            <a:pPr lvl="0"/>
            <a:r>
              <a:rPr lang="en-US" sz="3200" dirty="0"/>
              <a:t>Interrupt driven operation</a:t>
            </a:r>
          </a:p>
          <a:p>
            <a:pPr lvl="0"/>
            <a:r>
              <a:rPr lang="en-US" sz="3200" dirty="0"/>
              <a:t>RTOS compatible</a:t>
            </a:r>
          </a:p>
          <a:p>
            <a:endParaRPr lang="en-US" dirty="0"/>
          </a:p>
        </p:txBody>
      </p:sp>
    </p:spTree>
    <p:extLst>
      <p:ext uri="{BB962C8B-B14F-4D97-AF65-F5344CB8AC3E}">
        <p14:creationId xmlns:p14="http://schemas.microsoft.com/office/powerpoint/2010/main" val="1387572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a:t>TCP/IP Console</a:t>
            </a:r>
          </a:p>
        </p:txBody>
      </p:sp>
      <p:sp>
        <p:nvSpPr>
          <p:cNvPr id="38915" name="Content Placeholder 2"/>
          <p:cNvSpPr>
            <a:spLocks noGrp="1"/>
          </p:cNvSpPr>
          <p:nvPr>
            <p:ph idx="1"/>
          </p:nvPr>
        </p:nvSpPr>
        <p:spPr/>
        <p:txBody>
          <a:bodyPr/>
          <a:lstStyle/>
          <a:p>
            <a:r>
              <a:rPr lang="en-US" sz="3200" dirty="0"/>
              <a:t>Network specific commands:</a:t>
            </a:r>
          </a:p>
          <a:p>
            <a:pPr lvl="1"/>
            <a:r>
              <a:rPr lang="en-US" sz="2800" dirty="0"/>
              <a:t>Network info</a:t>
            </a:r>
          </a:p>
          <a:p>
            <a:pPr lvl="1"/>
            <a:r>
              <a:rPr lang="en-US" sz="2800" dirty="0"/>
              <a:t>Stack and interfaces up/down control </a:t>
            </a:r>
          </a:p>
          <a:p>
            <a:pPr lvl="2"/>
            <a:r>
              <a:rPr lang="en-US" sz="2400" dirty="0"/>
              <a:t>Whole stack or one interface at a time</a:t>
            </a:r>
          </a:p>
          <a:p>
            <a:pPr lvl="1"/>
            <a:r>
              <a:rPr lang="en-US" sz="2800" dirty="0"/>
              <a:t>IP addresses set/get</a:t>
            </a:r>
          </a:p>
          <a:p>
            <a:pPr lvl="1"/>
            <a:r>
              <a:rPr lang="en-US" sz="2800" dirty="0"/>
              <a:t>DHCP, NetBIOS names, etc.</a:t>
            </a:r>
          </a:p>
          <a:p>
            <a:pPr lvl="1"/>
            <a:r>
              <a:rPr lang="en-US" sz="2800" dirty="0"/>
              <a:t>Wi-Fi</a:t>
            </a:r>
            <a:r>
              <a:rPr lang="en-GB" sz="2800" baseline="30000" dirty="0"/>
              <a:t>®</a:t>
            </a:r>
            <a:r>
              <a:rPr lang="en-US" sz="2800" dirty="0"/>
              <a:t> commands included</a:t>
            </a:r>
          </a:p>
          <a:p>
            <a:pPr lvl="1"/>
            <a:r>
              <a:rPr lang="en-US" sz="2800" dirty="0"/>
              <a:t>TCP/IP Heap statistics</a:t>
            </a:r>
          </a:p>
          <a:p>
            <a:pPr lvl="1"/>
            <a:r>
              <a:rPr lang="en-US" sz="2800" dirty="0"/>
              <a:t>Socket Debugging</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914400" y="3000375"/>
            <a:ext cx="7698921" cy="1066800"/>
          </a:xfrm>
        </p:spPr>
        <p:txBody>
          <a:bodyPr/>
          <a:lstStyle/>
          <a:p>
            <a:br>
              <a:rPr lang="en-US" sz="3600" dirty="0"/>
            </a:br>
            <a:endParaRPr lang="en-US" sz="3600" dirty="0"/>
          </a:p>
        </p:txBody>
      </p:sp>
      <p:sp>
        <p:nvSpPr>
          <p:cNvPr id="6" name="Subtitle 5"/>
          <p:cNvSpPr>
            <a:spLocks noGrp="1"/>
          </p:cNvSpPr>
          <p:nvPr>
            <p:ph type="subTitle" idx="1"/>
          </p:nvPr>
        </p:nvSpPr>
        <p:spPr>
          <a:xfrm>
            <a:off x="722539" y="3033032"/>
            <a:ext cx="7698921" cy="2167618"/>
          </a:xfrm>
        </p:spPr>
        <p:txBody>
          <a:bodyPr/>
          <a:lstStyle/>
          <a:p>
            <a:r>
              <a:rPr lang="en-US" sz="2400" dirty="0"/>
              <a:t>Part 3: Using the MPLAB</a:t>
            </a:r>
            <a:r>
              <a:rPr lang="en-GB" sz="2400" baseline="30000" dirty="0"/>
              <a:t>®</a:t>
            </a:r>
            <a:r>
              <a:rPr lang="en-US" sz="2400" dirty="0"/>
              <a:t> Harmony TCP/IP Stack</a:t>
            </a:r>
          </a:p>
          <a:p>
            <a:pPr lvl="1"/>
            <a:r>
              <a:rPr lang="en-US" sz="2000" dirty="0"/>
              <a:t>Creating a new project</a:t>
            </a:r>
          </a:p>
          <a:p>
            <a:pPr lvl="1"/>
            <a:r>
              <a:rPr lang="en-US" sz="2000" dirty="0"/>
              <a:t>Stack Configuration</a:t>
            </a:r>
          </a:p>
          <a:p>
            <a:pPr lvl="1"/>
            <a:r>
              <a:rPr lang="en-US" sz="2000" dirty="0"/>
              <a:t>Connectivity Check</a:t>
            </a:r>
          </a:p>
          <a:p>
            <a:pPr lvl="1"/>
            <a:r>
              <a:rPr lang="en-US" sz="2000" dirty="0"/>
              <a:t>MPLAB</a:t>
            </a:r>
            <a:r>
              <a:rPr lang="en-GB" sz="2000" baseline="30000" dirty="0"/>
              <a:t>®</a:t>
            </a:r>
            <a:r>
              <a:rPr lang="en-US" sz="2000" dirty="0"/>
              <a:t> Harmony TCP/IP Stack APIs</a:t>
            </a:r>
          </a:p>
          <a:p>
            <a:pPr lvl="1"/>
            <a:r>
              <a:rPr lang="en-US" sz="2000" dirty="0"/>
              <a:t>Application Integration</a:t>
            </a:r>
          </a:p>
          <a:p>
            <a:pPr lvl="1"/>
            <a:r>
              <a:rPr lang="en-US" sz="2000" dirty="0"/>
              <a:t>Porting the Harmony Project to custom hardware</a:t>
            </a:r>
            <a:endParaRPr lang="en-US" sz="4000" dirty="0"/>
          </a:p>
        </p:txBody>
      </p:sp>
    </p:spTree>
    <p:custDataLst>
      <p:tags r:id="rId1"/>
    </p:custDataLst>
    <p:extLst>
      <p:ext uri="{BB962C8B-B14F-4D97-AF65-F5344CB8AC3E}">
        <p14:creationId xmlns:p14="http://schemas.microsoft.com/office/powerpoint/2010/main" val="3806395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3"/>
          <a:stretch>
            <a:fillRect/>
          </a:stretch>
        </p:blipFill>
        <p:spPr>
          <a:xfrm>
            <a:off x="8004336" y="434181"/>
            <a:ext cx="704235" cy="457200"/>
          </a:xfrm>
          <a:prstGeom prst="rect">
            <a:avLst/>
          </a:prstGeom>
        </p:spPr>
      </p:pic>
      <p:sp>
        <p:nvSpPr>
          <p:cNvPr id="36" name="Right Arrow 33">
            <a:extLst>
              <a:ext uri="{FF2B5EF4-FFF2-40B4-BE49-F238E27FC236}">
                <a16:creationId xmlns:a16="http://schemas.microsoft.com/office/drawing/2014/main" id="{D84B50C5-3ABF-4ECC-9D57-AFCD6531CA21}"/>
              </a:ext>
            </a:extLst>
          </p:cNvPr>
          <p:cNvSpPr/>
          <p:nvPr/>
        </p:nvSpPr>
        <p:spPr>
          <a:xfrm>
            <a:off x="381614" y="1327874"/>
            <a:ext cx="8366958" cy="1171545"/>
          </a:xfrm>
          <a:prstGeom prst="rightArrow">
            <a:avLst>
              <a:gd name="adj1" fmla="val 50000"/>
              <a:gd name="adj2" fmla="val 50000"/>
            </a:avLst>
          </a:prstGeo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4" name="Right Arrow 4">
            <a:extLst>
              <a:ext uri="{FF2B5EF4-FFF2-40B4-BE49-F238E27FC236}">
                <a16:creationId xmlns:a16="http://schemas.microsoft.com/office/drawing/2014/main" id="{5FA8E023-17BE-449A-9247-28A5814571FC}"/>
              </a:ext>
            </a:extLst>
          </p:cNvPr>
          <p:cNvSpPr txBox="1"/>
          <p:nvPr/>
        </p:nvSpPr>
        <p:spPr>
          <a:xfrm>
            <a:off x="381614" y="1620760"/>
            <a:ext cx="8062761" cy="585773"/>
          </a:xfrm>
          <a:prstGeom prst="rect">
            <a:avLst/>
          </a:prstGeom>
          <a:noFill/>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Device Configuration</a:t>
            </a:r>
          </a:p>
        </p:txBody>
      </p:sp>
      <p:grpSp>
        <p:nvGrpSpPr>
          <p:cNvPr id="45" name="Group 44">
            <a:extLst>
              <a:ext uri="{FF2B5EF4-FFF2-40B4-BE49-F238E27FC236}">
                <a16:creationId xmlns:a16="http://schemas.microsoft.com/office/drawing/2014/main" id="{457B8F71-25CE-42BA-A8A2-1414B880B069}"/>
              </a:ext>
            </a:extLst>
          </p:cNvPr>
          <p:cNvGrpSpPr/>
          <p:nvPr/>
        </p:nvGrpSpPr>
        <p:grpSpPr>
          <a:xfrm>
            <a:off x="381613" y="2229792"/>
            <a:ext cx="1487645" cy="2151145"/>
            <a:chOff x="467878" y="962088"/>
            <a:chExt cx="1488881" cy="2151145"/>
          </a:xfrm>
          <a:scene3d>
            <a:camera prst="orthographicFront"/>
            <a:lightRig rig="flat" dir="t"/>
          </a:scene3d>
        </p:grpSpPr>
        <p:sp>
          <p:nvSpPr>
            <p:cNvPr id="46" name="Rectangle 45">
              <a:extLst>
                <a:ext uri="{FF2B5EF4-FFF2-40B4-BE49-F238E27FC236}">
                  <a16:creationId xmlns:a16="http://schemas.microsoft.com/office/drawing/2014/main" id="{472034E9-6D9E-43F4-91F4-64B50E8761DB}"/>
                </a:ext>
              </a:extLst>
            </p:cNvPr>
            <p:cNvSpPr/>
            <p:nvPr/>
          </p:nvSpPr>
          <p:spPr>
            <a:xfrm>
              <a:off x="467878" y="962088"/>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47" name="TextBox 46">
              <a:extLst>
                <a:ext uri="{FF2B5EF4-FFF2-40B4-BE49-F238E27FC236}">
                  <a16:creationId xmlns:a16="http://schemas.microsoft.com/office/drawing/2014/main" id="{CCE002EE-71C3-4EB3-80F1-E7E1676FD884}"/>
                </a:ext>
              </a:extLst>
            </p:cNvPr>
            <p:cNvSpPr txBox="1"/>
            <p:nvPr/>
          </p:nvSpPr>
          <p:spPr>
            <a:xfrm>
              <a:off x="467878" y="962088"/>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kern="1200" dirty="0">
                  <a:latin typeface="Calibri" panose="020F0502020204030204" pitchFamily="34" charset="0"/>
                  <a:cs typeface="Calibri" panose="020F0502020204030204" pitchFamily="34" charset="0"/>
                </a:rPr>
                <a:t>Initialize </a:t>
              </a:r>
              <a:r>
                <a:rPr lang="en-US" sz="1500" u="sng" dirty="0">
                  <a:latin typeface="Calibri" panose="020F0502020204030204" pitchFamily="34" charset="0"/>
                  <a:cs typeface="Calibri" panose="020F0502020204030204" pitchFamily="34" charset="0"/>
                </a:rPr>
                <a:t>D</a:t>
              </a:r>
              <a:r>
                <a:rPr lang="en-US" sz="1500" u="sng" kern="1200" dirty="0">
                  <a:latin typeface="Calibri" panose="020F0502020204030204" pitchFamily="34" charset="0"/>
                  <a:cs typeface="Calibri" panose="020F0502020204030204" pitchFamily="34" charset="0"/>
                </a:rPr>
                <a:t>evice</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a:t>
              </a:r>
              <a:r>
                <a:rPr lang="en-US" sz="1500" kern="1200" dirty="0">
                  <a:latin typeface="Calibri" panose="020F0502020204030204" pitchFamily="34" charset="0"/>
                  <a:cs typeface="Calibri" panose="020F0502020204030204" pitchFamily="34" charset="0"/>
                </a:rPr>
                <a:t>locks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P</a:t>
              </a:r>
              <a:r>
                <a:rPr lang="en-US" sz="1500" kern="1200" dirty="0">
                  <a:latin typeface="Calibri" panose="020F0502020204030204" pitchFamily="34" charset="0"/>
                  <a:cs typeface="Calibri" panose="020F0502020204030204" pitchFamily="34" charset="0"/>
                </a:rPr>
                <a:t>ins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Memory</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V</a:t>
              </a:r>
              <a:r>
                <a:rPr lang="en-US" sz="1500" kern="1200" dirty="0">
                  <a:latin typeface="Calibri" panose="020F0502020204030204" pitchFamily="34" charset="0"/>
                  <a:cs typeface="Calibri" panose="020F0502020204030204" pitchFamily="34" charset="0"/>
                </a:rPr>
                <a:t>ectors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Startup Code</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Essentials</a:t>
              </a:r>
              <a:r>
                <a:rPr lang="en-US" sz="1500" kern="1200" dirty="0">
                  <a:latin typeface="Calibri" panose="020F0502020204030204" pitchFamily="34" charset="0"/>
                  <a:cs typeface="Calibri" panose="020F0502020204030204" pitchFamily="34" charset="0"/>
                </a:rPr>
                <a:t>…</a:t>
              </a:r>
            </a:p>
          </p:txBody>
        </p:sp>
      </p:grpSp>
      <p:grpSp>
        <p:nvGrpSpPr>
          <p:cNvPr id="48" name="Group 47">
            <a:extLst>
              <a:ext uri="{FF2B5EF4-FFF2-40B4-BE49-F238E27FC236}">
                <a16:creationId xmlns:a16="http://schemas.microsoft.com/office/drawing/2014/main" id="{FEE5DFEA-0F1F-4F8E-822A-40F3A0A0F2CE}"/>
              </a:ext>
            </a:extLst>
          </p:cNvPr>
          <p:cNvGrpSpPr/>
          <p:nvPr/>
        </p:nvGrpSpPr>
        <p:grpSpPr>
          <a:xfrm>
            <a:off x="1870334" y="1718540"/>
            <a:ext cx="6878238" cy="1171545"/>
            <a:chOff x="1956598" y="450836"/>
            <a:chExt cx="6567123" cy="1171545"/>
          </a:xfrm>
          <a:gradFill>
            <a:gsLst>
              <a:gs pos="0">
                <a:srgbClr val="028B95"/>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49" name="Right Arrow 29">
              <a:extLst>
                <a:ext uri="{FF2B5EF4-FFF2-40B4-BE49-F238E27FC236}">
                  <a16:creationId xmlns:a16="http://schemas.microsoft.com/office/drawing/2014/main" id="{C627A114-4DA0-4F9E-B8D1-4AF62AD6077E}"/>
                </a:ext>
              </a:extLst>
            </p:cNvPr>
            <p:cNvSpPr/>
            <p:nvPr/>
          </p:nvSpPr>
          <p:spPr>
            <a:xfrm>
              <a:off x="1956598" y="450836"/>
              <a:ext cx="6567123"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0" name="Right Arrow 8">
              <a:extLst>
                <a:ext uri="{FF2B5EF4-FFF2-40B4-BE49-F238E27FC236}">
                  <a16:creationId xmlns:a16="http://schemas.microsoft.com/office/drawing/2014/main" id="{FB228A34-022C-4227-88A2-98EE7D47CAAA}"/>
                </a:ext>
              </a:extLst>
            </p:cNvPr>
            <p:cNvSpPr txBox="1"/>
            <p:nvPr/>
          </p:nvSpPr>
          <p:spPr>
            <a:xfrm>
              <a:off x="1956598" y="743722"/>
              <a:ext cx="6274237"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Peripheral Libraries</a:t>
              </a:r>
            </a:p>
          </p:txBody>
        </p:sp>
      </p:grpSp>
      <p:grpSp>
        <p:nvGrpSpPr>
          <p:cNvPr id="51" name="Group 50">
            <a:extLst>
              <a:ext uri="{FF2B5EF4-FFF2-40B4-BE49-F238E27FC236}">
                <a16:creationId xmlns:a16="http://schemas.microsoft.com/office/drawing/2014/main" id="{6AB19D7A-9D44-48D5-80A8-C45AF23B0FF6}"/>
              </a:ext>
            </a:extLst>
          </p:cNvPr>
          <p:cNvGrpSpPr/>
          <p:nvPr/>
        </p:nvGrpSpPr>
        <p:grpSpPr>
          <a:xfrm>
            <a:off x="1869848" y="2620458"/>
            <a:ext cx="1489204" cy="2151145"/>
            <a:chOff x="1956113" y="1352754"/>
            <a:chExt cx="1489366" cy="2151145"/>
          </a:xfrm>
          <a:scene3d>
            <a:camera prst="orthographicFront"/>
            <a:lightRig rig="flat" dir="t"/>
          </a:scene3d>
        </p:grpSpPr>
        <p:sp>
          <p:nvSpPr>
            <p:cNvPr id="52" name="Rectangle 51">
              <a:extLst>
                <a:ext uri="{FF2B5EF4-FFF2-40B4-BE49-F238E27FC236}">
                  <a16:creationId xmlns:a16="http://schemas.microsoft.com/office/drawing/2014/main" id="{BBFD4F09-93BE-4A26-A304-F24113AFF6A1}"/>
                </a:ext>
              </a:extLst>
            </p:cNvPr>
            <p:cNvSpPr/>
            <p:nvPr/>
          </p:nvSpPr>
          <p:spPr>
            <a:xfrm>
              <a:off x="1956598" y="1352754"/>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3" name="TextBox 52">
              <a:extLst>
                <a:ext uri="{FF2B5EF4-FFF2-40B4-BE49-F238E27FC236}">
                  <a16:creationId xmlns:a16="http://schemas.microsoft.com/office/drawing/2014/main" id="{39A679F7-B4D4-4A40-9D92-4FB0F1124475}"/>
                </a:ext>
              </a:extLst>
            </p:cNvPr>
            <p:cNvSpPr txBox="1"/>
            <p:nvPr/>
          </p:nvSpPr>
          <p:spPr>
            <a:xfrm>
              <a:off x="1956113" y="1352754"/>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dirty="0">
                  <a:latin typeface="Calibri" panose="020F0502020204030204" pitchFamily="34" charset="0"/>
                  <a:cs typeface="Calibri" panose="020F0502020204030204" pitchFamily="34" charset="0"/>
                </a:rPr>
                <a:t>Use </a:t>
              </a:r>
              <a:r>
                <a:rPr lang="en-US" sz="1500" u="sng" kern="1200" dirty="0">
                  <a:latin typeface="Calibri" panose="020F0502020204030204" pitchFamily="34" charset="0"/>
                  <a:cs typeface="Calibri" panose="020F0502020204030204" pitchFamily="34" charset="0"/>
                </a:rPr>
                <a:t>Peripherals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Custom Initialization</a:t>
              </a:r>
              <a:endParaRPr lang="en-US" sz="1500" kern="1200" dirty="0">
                <a:latin typeface="Calibri" panose="020F0502020204030204" pitchFamily="34" charset="0"/>
                <a:cs typeface="Calibri" panose="020F0502020204030204" pitchFamily="34" charset="0"/>
              </a:endParaRP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Clean &amp; direct</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MCC-Like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Low</a:t>
              </a:r>
              <a:r>
                <a:rPr lang="en-US" sz="1500" dirty="0">
                  <a:latin typeface="Calibri" panose="020F0502020204030204" pitchFamily="34" charset="0"/>
                  <a:cs typeface="Calibri" panose="020F0502020204030204" pitchFamily="34" charset="0"/>
                </a:rPr>
                <a:t> overhead</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Custom generated</a:t>
              </a:r>
            </a:p>
          </p:txBody>
        </p:sp>
      </p:grpSp>
      <p:grpSp>
        <p:nvGrpSpPr>
          <p:cNvPr id="54" name="Group 53">
            <a:extLst>
              <a:ext uri="{FF2B5EF4-FFF2-40B4-BE49-F238E27FC236}">
                <a16:creationId xmlns:a16="http://schemas.microsoft.com/office/drawing/2014/main" id="{81A21463-0044-4815-9DE0-FA1F69A0B20A}"/>
              </a:ext>
            </a:extLst>
          </p:cNvPr>
          <p:cNvGrpSpPr/>
          <p:nvPr/>
        </p:nvGrpSpPr>
        <p:grpSpPr>
          <a:xfrm>
            <a:off x="3359052" y="2109205"/>
            <a:ext cx="5389520" cy="1171545"/>
            <a:chOff x="3445317" y="841501"/>
            <a:chExt cx="5078403" cy="1171545"/>
          </a:xfrm>
          <a:gradFill>
            <a:gsLst>
              <a:gs pos="0">
                <a:srgbClr val="008E98"/>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55" name="Right Arrow 25">
              <a:extLst>
                <a:ext uri="{FF2B5EF4-FFF2-40B4-BE49-F238E27FC236}">
                  <a16:creationId xmlns:a16="http://schemas.microsoft.com/office/drawing/2014/main" id="{035ACC8F-24C8-40D7-A26C-647D33BE5262}"/>
                </a:ext>
              </a:extLst>
            </p:cNvPr>
            <p:cNvSpPr/>
            <p:nvPr/>
          </p:nvSpPr>
          <p:spPr>
            <a:xfrm>
              <a:off x="3445317" y="841501"/>
              <a:ext cx="5078403"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6" name="Right Arrow 12">
              <a:extLst>
                <a:ext uri="{FF2B5EF4-FFF2-40B4-BE49-F238E27FC236}">
                  <a16:creationId xmlns:a16="http://schemas.microsoft.com/office/drawing/2014/main" id="{F4506711-CF21-4354-AA70-5C5EDF82AA34}"/>
                </a:ext>
              </a:extLst>
            </p:cNvPr>
            <p:cNvSpPr txBox="1"/>
            <p:nvPr/>
          </p:nvSpPr>
          <p:spPr>
            <a:xfrm>
              <a:off x="3445317" y="1134387"/>
              <a:ext cx="4785517"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dirty="0">
                  <a:solidFill>
                    <a:schemeClr val="tx1"/>
                  </a:solidFill>
                </a:rPr>
                <a:t>Drivers &amp; Services</a:t>
              </a:r>
              <a:endParaRPr lang="en-US" b="1" kern="1200" dirty="0">
                <a:solidFill>
                  <a:schemeClr val="tx1"/>
                </a:solidFill>
              </a:endParaRPr>
            </a:p>
          </p:txBody>
        </p:sp>
      </p:grpSp>
      <p:grpSp>
        <p:nvGrpSpPr>
          <p:cNvPr id="57" name="Group 56">
            <a:extLst>
              <a:ext uri="{FF2B5EF4-FFF2-40B4-BE49-F238E27FC236}">
                <a16:creationId xmlns:a16="http://schemas.microsoft.com/office/drawing/2014/main" id="{7B41D8D8-6A0B-4C2D-ACBC-0A9D1CCEA7E7}"/>
              </a:ext>
            </a:extLst>
          </p:cNvPr>
          <p:cNvGrpSpPr/>
          <p:nvPr/>
        </p:nvGrpSpPr>
        <p:grpSpPr>
          <a:xfrm>
            <a:off x="3359052" y="3011124"/>
            <a:ext cx="1488450" cy="2151145"/>
            <a:chOff x="3445317" y="1743420"/>
            <a:chExt cx="1488881" cy="2151145"/>
          </a:xfrm>
          <a:scene3d>
            <a:camera prst="orthographicFront"/>
            <a:lightRig rig="flat" dir="t"/>
          </a:scene3d>
        </p:grpSpPr>
        <p:sp>
          <p:nvSpPr>
            <p:cNvPr id="58" name="Rectangle 57">
              <a:extLst>
                <a:ext uri="{FF2B5EF4-FFF2-40B4-BE49-F238E27FC236}">
                  <a16:creationId xmlns:a16="http://schemas.microsoft.com/office/drawing/2014/main" id="{DBDDF05F-051E-407B-919B-C3B0A771830C}"/>
                </a:ext>
              </a:extLst>
            </p:cNvPr>
            <p:cNvSpPr/>
            <p:nvPr/>
          </p:nvSpPr>
          <p:spPr>
            <a:xfrm>
              <a:off x="3445317" y="1743420"/>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9" name="TextBox 58">
              <a:extLst>
                <a:ext uri="{FF2B5EF4-FFF2-40B4-BE49-F238E27FC236}">
                  <a16:creationId xmlns:a16="http://schemas.microsoft.com/office/drawing/2014/main" id="{E6DC8E3F-7E76-40F5-9327-5AAD9B6164AA}"/>
                </a:ext>
              </a:extLst>
            </p:cNvPr>
            <p:cNvSpPr txBox="1"/>
            <p:nvPr/>
          </p:nvSpPr>
          <p:spPr>
            <a:xfrm>
              <a:off x="3445317" y="1743420"/>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u="sng" dirty="0">
                  <a:latin typeface="Calibri" panose="020F0502020204030204" pitchFamily="34" charset="0"/>
                  <a:cs typeface="Calibri" panose="020F0502020204030204" pitchFamily="34" charset="0"/>
                </a:rPr>
                <a:t>Share Resources </a:t>
              </a:r>
              <a:r>
                <a:rPr lang="en-US" sz="1500" dirty="0">
                  <a:latin typeface="Calibri" panose="020F0502020204030204" pitchFamily="34" charset="0"/>
                  <a:cs typeface="Calibri" panose="020F0502020204030204" pitchFamily="34" charset="0"/>
                </a:rPr>
                <a:t>&amp; Peripherals</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Built on PLIBs</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Interoperable</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Simple interfaces</a:t>
              </a:r>
            </a:p>
            <a:p>
              <a:pPr marL="179388" lvl="0" indent="-179388"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Advanced capabilities</a:t>
              </a:r>
              <a:endParaRPr lang="en-US" sz="1500" kern="1200" dirty="0">
                <a:latin typeface="Calibri" panose="020F0502020204030204" pitchFamily="34" charset="0"/>
                <a:cs typeface="Calibri" panose="020F0502020204030204" pitchFamily="34" charset="0"/>
              </a:endParaRPr>
            </a:p>
          </p:txBody>
        </p:sp>
      </p:grpSp>
      <p:grpSp>
        <p:nvGrpSpPr>
          <p:cNvPr id="60" name="Group 59">
            <a:extLst>
              <a:ext uri="{FF2B5EF4-FFF2-40B4-BE49-F238E27FC236}">
                <a16:creationId xmlns:a16="http://schemas.microsoft.com/office/drawing/2014/main" id="{D118AF16-6546-4026-81FE-4E6E4F9A29F2}"/>
              </a:ext>
            </a:extLst>
          </p:cNvPr>
          <p:cNvGrpSpPr/>
          <p:nvPr/>
        </p:nvGrpSpPr>
        <p:grpSpPr>
          <a:xfrm>
            <a:off x="4848578" y="2499871"/>
            <a:ext cx="3899993" cy="1171545"/>
            <a:chOff x="4934843" y="1232167"/>
            <a:chExt cx="3588878" cy="1171545"/>
          </a:xfr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61" name="Right Arrow 21">
              <a:extLst>
                <a:ext uri="{FF2B5EF4-FFF2-40B4-BE49-F238E27FC236}">
                  <a16:creationId xmlns:a16="http://schemas.microsoft.com/office/drawing/2014/main" id="{A3FCBD95-3BFA-4EBA-AB83-7E97DA0DDA46}"/>
                </a:ext>
              </a:extLst>
            </p:cNvPr>
            <p:cNvSpPr/>
            <p:nvPr/>
          </p:nvSpPr>
          <p:spPr>
            <a:xfrm>
              <a:off x="4934843" y="1232167"/>
              <a:ext cx="3588878"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2" name="Right Arrow 16">
              <a:extLst>
                <a:ext uri="{FF2B5EF4-FFF2-40B4-BE49-F238E27FC236}">
                  <a16:creationId xmlns:a16="http://schemas.microsoft.com/office/drawing/2014/main" id="{FC67EA38-2C2F-406F-9CCE-ADA4030CE450}"/>
                </a:ext>
              </a:extLst>
            </p:cNvPr>
            <p:cNvSpPr txBox="1"/>
            <p:nvPr/>
          </p:nvSpPr>
          <p:spPr>
            <a:xfrm>
              <a:off x="4934843" y="1525053"/>
              <a:ext cx="3295992"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Powerful Middleware</a:t>
              </a:r>
            </a:p>
          </p:txBody>
        </p:sp>
      </p:grpSp>
      <p:grpSp>
        <p:nvGrpSpPr>
          <p:cNvPr id="63" name="Group 62">
            <a:extLst>
              <a:ext uri="{FF2B5EF4-FFF2-40B4-BE49-F238E27FC236}">
                <a16:creationId xmlns:a16="http://schemas.microsoft.com/office/drawing/2014/main" id="{16AD7A4A-AF39-45DE-B513-E2701AEEC3B5}"/>
              </a:ext>
            </a:extLst>
          </p:cNvPr>
          <p:cNvGrpSpPr/>
          <p:nvPr/>
        </p:nvGrpSpPr>
        <p:grpSpPr>
          <a:xfrm>
            <a:off x="4848040" y="3401790"/>
            <a:ext cx="1562807" cy="2151145"/>
            <a:chOff x="4934843" y="2134086"/>
            <a:chExt cx="1488881" cy="2151145"/>
          </a:xfrm>
          <a:scene3d>
            <a:camera prst="orthographicFront"/>
            <a:lightRig rig="flat" dir="t"/>
          </a:scene3d>
        </p:grpSpPr>
        <p:sp>
          <p:nvSpPr>
            <p:cNvPr id="64" name="Rectangle 63">
              <a:extLst>
                <a:ext uri="{FF2B5EF4-FFF2-40B4-BE49-F238E27FC236}">
                  <a16:creationId xmlns:a16="http://schemas.microsoft.com/office/drawing/2014/main" id="{8EF8AFD5-21A2-4590-A4DE-5AD31CC4E16C}"/>
                </a:ext>
              </a:extLst>
            </p:cNvPr>
            <p:cNvSpPr/>
            <p:nvPr/>
          </p:nvSpPr>
          <p:spPr>
            <a:xfrm>
              <a:off x="4934843" y="2134086"/>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5" name="TextBox 64">
              <a:extLst>
                <a:ext uri="{FF2B5EF4-FFF2-40B4-BE49-F238E27FC236}">
                  <a16:creationId xmlns:a16="http://schemas.microsoft.com/office/drawing/2014/main" id="{187BF91F-FE67-4087-AF3D-82DA6043DDE6}"/>
                </a:ext>
              </a:extLst>
            </p:cNvPr>
            <p:cNvSpPr txBox="1"/>
            <p:nvPr/>
          </p:nvSpPr>
          <p:spPr>
            <a:xfrm>
              <a:off x="4934843" y="2134086"/>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0" bIns="57150" numCol="1" spcCol="1270" anchor="t" anchorCtr="0">
              <a:noAutofit/>
            </a:bodyPr>
            <a:lstStyle/>
            <a:p>
              <a:pPr lvl="0" algn="l" defTabSz="666750">
                <a:lnSpc>
                  <a:spcPct val="90000"/>
                </a:lnSpc>
                <a:spcBef>
                  <a:spcPct val="0"/>
                </a:spcBef>
                <a:spcAft>
                  <a:spcPct val="35000"/>
                </a:spcAft>
                <a:buNone/>
                <a:tabLst>
                  <a:tab pos="1419225" algn="l"/>
                </a:tabLst>
              </a:pPr>
              <a:r>
                <a:rPr lang="en-US" sz="1500" u="sng" dirty="0">
                  <a:latin typeface="Calibri" panose="020F0502020204030204" pitchFamily="34" charset="0"/>
                  <a:cs typeface="Calibri" panose="020F0502020204030204" pitchFamily="34" charset="0"/>
                </a:rPr>
                <a:t>Add MW Stacks</a:t>
              </a:r>
              <a:endParaRPr lang="en-US" sz="1500" u="sng" kern="1200" dirty="0">
                <a:latin typeface="Calibri" panose="020F0502020204030204" pitchFamily="34" charset="0"/>
                <a:cs typeface="Calibri" panose="020F0502020204030204" pitchFamily="34" charset="0"/>
              </a:endParaRP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Graphics</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TCP/IP Networking</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USB Host &amp; Device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Cryptography</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More…</a:t>
              </a:r>
              <a:endParaRPr lang="en-US" sz="1500" kern="1200" dirty="0">
                <a:latin typeface="Calibri" panose="020F0502020204030204" pitchFamily="34" charset="0"/>
                <a:cs typeface="Calibri" panose="020F0502020204030204" pitchFamily="34" charset="0"/>
              </a:endParaRPr>
            </a:p>
          </p:txBody>
        </p:sp>
      </p:grpSp>
      <p:grpSp>
        <p:nvGrpSpPr>
          <p:cNvPr id="66" name="Group 65">
            <a:extLst>
              <a:ext uri="{FF2B5EF4-FFF2-40B4-BE49-F238E27FC236}">
                <a16:creationId xmlns:a16="http://schemas.microsoft.com/office/drawing/2014/main" id="{2DAA6647-85E0-4231-923B-A06723DE7AD3}"/>
              </a:ext>
            </a:extLst>
          </p:cNvPr>
          <p:cNvGrpSpPr/>
          <p:nvPr/>
        </p:nvGrpSpPr>
        <p:grpSpPr>
          <a:xfrm>
            <a:off x="6410845" y="3792455"/>
            <a:ext cx="1738367" cy="2151145"/>
            <a:chOff x="6423562" y="2524751"/>
            <a:chExt cx="1488882" cy="2151145"/>
          </a:xfrm>
          <a:scene3d>
            <a:camera prst="orthographicFront"/>
            <a:lightRig rig="flat" dir="t"/>
          </a:scene3d>
        </p:grpSpPr>
        <p:sp>
          <p:nvSpPr>
            <p:cNvPr id="67" name="Rectangle 66">
              <a:extLst>
                <a:ext uri="{FF2B5EF4-FFF2-40B4-BE49-F238E27FC236}">
                  <a16:creationId xmlns:a16="http://schemas.microsoft.com/office/drawing/2014/main" id="{08F13F5F-0ECC-4A78-B5B2-7BB0B33F5F45}"/>
                </a:ext>
              </a:extLst>
            </p:cNvPr>
            <p:cNvSpPr/>
            <p:nvPr/>
          </p:nvSpPr>
          <p:spPr>
            <a:xfrm>
              <a:off x="6423563" y="2524751"/>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8" name="TextBox 67">
              <a:extLst>
                <a:ext uri="{FF2B5EF4-FFF2-40B4-BE49-F238E27FC236}">
                  <a16:creationId xmlns:a16="http://schemas.microsoft.com/office/drawing/2014/main" id="{8A510B55-D0B9-4314-A56F-362330A497FC}"/>
                </a:ext>
              </a:extLst>
            </p:cNvPr>
            <p:cNvSpPr txBox="1"/>
            <p:nvPr/>
          </p:nvSpPr>
          <p:spPr>
            <a:xfrm>
              <a:off x="6423562" y="2524751"/>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kern="1200" dirty="0">
                  <a:latin typeface="Calibri" panose="020F0502020204030204" pitchFamily="34" charset="0"/>
                  <a:cs typeface="Calibri" panose="020F0502020204030204" pitchFamily="34" charset="0"/>
                </a:rPr>
                <a:t>Optimize CPU Usage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FreeRTOS Included</a:t>
              </a:r>
            </a:p>
            <a:p>
              <a:pPr marL="119063" indent="-119063" defTabSz="666750">
                <a:lnSpc>
                  <a:spcPct val="90000"/>
                </a:lnSpc>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OS Abstraction Layer (OSAL)</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Preemptive scheduling</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Task prioritization</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More…</a:t>
              </a:r>
            </a:p>
          </p:txBody>
        </p:sp>
      </p:grpSp>
      <p:grpSp>
        <p:nvGrpSpPr>
          <p:cNvPr id="69" name="Group 68">
            <a:extLst>
              <a:ext uri="{FF2B5EF4-FFF2-40B4-BE49-F238E27FC236}">
                <a16:creationId xmlns:a16="http://schemas.microsoft.com/office/drawing/2014/main" id="{08BA5622-5040-4280-A102-67CCAD8DF8F8}"/>
              </a:ext>
            </a:extLst>
          </p:cNvPr>
          <p:cNvGrpSpPr/>
          <p:nvPr/>
        </p:nvGrpSpPr>
        <p:grpSpPr>
          <a:xfrm>
            <a:off x="6410848" y="2890537"/>
            <a:ext cx="2331218" cy="1171545"/>
            <a:chOff x="6423563" y="1622833"/>
            <a:chExt cx="2100158" cy="1171545"/>
          </a:xfr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70" name="Right Arrow 17">
              <a:extLst>
                <a:ext uri="{FF2B5EF4-FFF2-40B4-BE49-F238E27FC236}">
                  <a16:creationId xmlns:a16="http://schemas.microsoft.com/office/drawing/2014/main" id="{BA35B3D3-9E40-467B-9D89-60A6B07DC13B}"/>
                </a:ext>
              </a:extLst>
            </p:cNvPr>
            <p:cNvSpPr/>
            <p:nvPr/>
          </p:nvSpPr>
          <p:spPr>
            <a:xfrm>
              <a:off x="6423563" y="1622833"/>
              <a:ext cx="2100158"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1" name="Right Arrow 20">
              <a:extLst>
                <a:ext uri="{FF2B5EF4-FFF2-40B4-BE49-F238E27FC236}">
                  <a16:creationId xmlns:a16="http://schemas.microsoft.com/office/drawing/2014/main" id="{FEEFC995-11EC-400B-98B4-067E6E14335D}"/>
                </a:ext>
              </a:extLst>
            </p:cNvPr>
            <p:cNvSpPr txBox="1"/>
            <p:nvPr/>
          </p:nvSpPr>
          <p:spPr>
            <a:xfrm>
              <a:off x="6423563" y="1915719"/>
              <a:ext cx="1807272"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Real-Time OS</a:t>
              </a:r>
            </a:p>
          </p:txBody>
        </p:sp>
      </p:grpSp>
      <p:grpSp>
        <p:nvGrpSpPr>
          <p:cNvPr id="5" name="Group 4">
            <a:extLst>
              <a:ext uri="{FF2B5EF4-FFF2-40B4-BE49-F238E27FC236}">
                <a16:creationId xmlns:a16="http://schemas.microsoft.com/office/drawing/2014/main" id="{C13EAF56-6D58-4E24-8094-E81A5DE8FBC9}"/>
              </a:ext>
            </a:extLst>
          </p:cNvPr>
          <p:cNvGrpSpPr/>
          <p:nvPr/>
        </p:nvGrpSpPr>
        <p:grpSpPr>
          <a:xfrm>
            <a:off x="138020" y="4969913"/>
            <a:ext cx="2362200" cy="1828800"/>
            <a:chOff x="138020" y="4969913"/>
            <a:chExt cx="2362200" cy="1828800"/>
          </a:xfrm>
        </p:grpSpPr>
        <p:sp>
          <p:nvSpPr>
            <p:cNvPr id="4" name="Explosion: 14 Points 3">
              <a:extLst>
                <a:ext uri="{FF2B5EF4-FFF2-40B4-BE49-F238E27FC236}">
                  <a16:creationId xmlns:a16="http://schemas.microsoft.com/office/drawing/2014/main" id="{E016A009-4A3D-4791-B7D8-8E2EB1A73EBD}"/>
                </a:ext>
              </a:extLst>
            </p:cNvPr>
            <p:cNvSpPr/>
            <p:nvPr/>
          </p:nvSpPr>
          <p:spPr>
            <a:xfrm>
              <a:off x="138020" y="4969913"/>
              <a:ext cx="2362200" cy="1828800"/>
            </a:xfrm>
            <a:prstGeom prst="irregularSeal2">
              <a:avLst/>
            </a:prstGeom>
            <a:solidFill>
              <a:srgbClr val="0089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91F66BF-6712-45E0-8AB9-192233962BCB}"/>
                </a:ext>
              </a:extLst>
            </p:cNvPr>
            <p:cNvSpPr txBox="1"/>
            <p:nvPr/>
          </p:nvSpPr>
          <p:spPr>
            <a:xfrm rot="19648006">
              <a:off x="490665" y="5528101"/>
              <a:ext cx="1458044" cy="830997"/>
            </a:xfrm>
            <a:prstGeom prst="rect">
              <a:avLst/>
            </a:prstGeom>
            <a:noFill/>
          </p:spPr>
          <p:txBody>
            <a:bodyPr wrap="square" rtlCol="0">
              <a:spAutoFit/>
            </a:bodyPr>
            <a:lstStyle/>
            <a:p>
              <a:pPr algn="ctr"/>
              <a:r>
                <a:rPr lang="de-DE" sz="1200" dirty="0">
                  <a:solidFill>
                    <a:schemeClr val="bg1">
                      <a:lumMod val="95000"/>
                    </a:schemeClr>
                  </a:solidFill>
                </a:rPr>
                <a:t>I </a:t>
              </a:r>
              <a:r>
                <a:rPr lang="de-DE" sz="1200" dirty="0" err="1">
                  <a:solidFill>
                    <a:schemeClr val="bg1">
                      <a:lumMod val="95000"/>
                    </a:schemeClr>
                  </a:solidFill>
                </a:rPr>
                <a:t>don´t</a:t>
              </a:r>
              <a:r>
                <a:rPr lang="de-DE" sz="1200" dirty="0">
                  <a:solidFill>
                    <a:schemeClr val="bg1">
                      <a:lumMod val="95000"/>
                    </a:schemeClr>
                  </a:solidFill>
                </a:rPr>
                <a:t> care </a:t>
              </a:r>
              <a:r>
                <a:rPr lang="de-DE" sz="1200" dirty="0" err="1">
                  <a:solidFill>
                    <a:schemeClr val="bg1">
                      <a:lumMod val="95000"/>
                    </a:schemeClr>
                  </a:solidFill>
                </a:rPr>
                <a:t>about</a:t>
              </a:r>
              <a:r>
                <a:rPr lang="de-DE" sz="1200" dirty="0">
                  <a:solidFill>
                    <a:schemeClr val="bg1">
                      <a:lumMod val="95000"/>
                    </a:schemeClr>
                  </a:solidFill>
                </a:rPr>
                <a:t> </a:t>
              </a:r>
              <a:r>
                <a:rPr lang="de-DE" sz="1200" dirty="0" err="1">
                  <a:solidFill>
                    <a:schemeClr val="bg1">
                      <a:lumMod val="95000"/>
                    </a:schemeClr>
                  </a:solidFill>
                </a:rPr>
                <a:t>libraries</a:t>
              </a:r>
              <a:r>
                <a:rPr lang="de-DE" sz="1200" dirty="0">
                  <a:solidFill>
                    <a:schemeClr val="bg1">
                      <a:lumMod val="95000"/>
                    </a:schemeClr>
                  </a:solidFill>
                </a:rPr>
                <a:t>.</a:t>
              </a:r>
            </a:p>
            <a:p>
              <a:pPr algn="ctr"/>
              <a:r>
                <a:rPr lang="de-DE" sz="1200" dirty="0">
                  <a:solidFill>
                    <a:schemeClr val="bg1">
                      <a:lumMod val="95000"/>
                    </a:schemeClr>
                  </a:solidFill>
                </a:rPr>
                <a:t>Just </a:t>
              </a:r>
              <a:r>
                <a:rPr lang="de-DE" sz="1200" dirty="0" err="1">
                  <a:solidFill>
                    <a:schemeClr val="bg1">
                      <a:lumMod val="95000"/>
                    </a:schemeClr>
                  </a:solidFill>
                </a:rPr>
                <a:t>get</a:t>
              </a:r>
              <a:r>
                <a:rPr lang="de-DE" sz="1200" dirty="0">
                  <a:solidFill>
                    <a:schemeClr val="bg1">
                      <a:lumMod val="95000"/>
                    </a:schemeClr>
                  </a:solidFill>
                </a:rPr>
                <a:t> </a:t>
              </a:r>
              <a:r>
                <a:rPr lang="de-DE" sz="1200" dirty="0" err="1">
                  <a:solidFill>
                    <a:schemeClr val="bg1">
                      <a:lumMod val="95000"/>
                    </a:schemeClr>
                  </a:solidFill>
                </a:rPr>
                <a:t>the</a:t>
              </a:r>
              <a:r>
                <a:rPr lang="de-DE" sz="1200" dirty="0">
                  <a:solidFill>
                    <a:schemeClr val="bg1">
                      <a:lumMod val="95000"/>
                    </a:schemeClr>
                  </a:solidFill>
                </a:rPr>
                <a:t> MCU </a:t>
              </a:r>
              <a:r>
                <a:rPr lang="de-DE" sz="1200" dirty="0" err="1">
                  <a:solidFill>
                    <a:schemeClr val="bg1">
                      <a:lumMod val="95000"/>
                    </a:schemeClr>
                  </a:solidFill>
                </a:rPr>
                <a:t>initialized</a:t>
              </a:r>
              <a:r>
                <a:rPr lang="de-DE" sz="1200" dirty="0">
                  <a:solidFill>
                    <a:schemeClr val="bg1">
                      <a:lumMod val="95000"/>
                    </a:schemeClr>
                  </a:solidFill>
                </a:rPr>
                <a:t>!</a:t>
              </a:r>
              <a:endParaRPr lang="en-GB" sz="1200" dirty="0">
                <a:solidFill>
                  <a:schemeClr val="bg1">
                    <a:lumMod val="95000"/>
                  </a:schemeClr>
                </a:solidFill>
              </a:endParaRPr>
            </a:p>
          </p:txBody>
        </p:sp>
      </p:grpSp>
      <p:grpSp>
        <p:nvGrpSpPr>
          <p:cNvPr id="37" name="Group 36">
            <a:extLst>
              <a:ext uri="{FF2B5EF4-FFF2-40B4-BE49-F238E27FC236}">
                <a16:creationId xmlns:a16="http://schemas.microsoft.com/office/drawing/2014/main" id="{24C6411D-34D8-4C18-93E8-CC2847C4EFED}"/>
              </a:ext>
            </a:extLst>
          </p:cNvPr>
          <p:cNvGrpSpPr/>
          <p:nvPr/>
        </p:nvGrpSpPr>
        <p:grpSpPr>
          <a:xfrm rot="3153212">
            <a:off x="6100507" y="4956539"/>
            <a:ext cx="2362200" cy="1828800"/>
            <a:chOff x="138020" y="4969913"/>
            <a:chExt cx="2362200" cy="1828800"/>
          </a:xfrm>
        </p:grpSpPr>
        <p:sp>
          <p:nvSpPr>
            <p:cNvPr id="38" name="Explosion: 14 Points 37">
              <a:extLst>
                <a:ext uri="{FF2B5EF4-FFF2-40B4-BE49-F238E27FC236}">
                  <a16:creationId xmlns:a16="http://schemas.microsoft.com/office/drawing/2014/main" id="{7BFEF47D-1B0A-4E54-97FE-E1F65FA6C313}"/>
                </a:ext>
              </a:extLst>
            </p:cNvPr>
            <p:cNvSpPr/>
            <p:nvPr/>
          </p:nvSpPr>
          <p:spPr>
            <a:xfrm>
              <a:off x="138020" y="4969913"/>
              <a:ext cx="2362200" cy="1828800"/>
            </a:xfrm>
            <a:prstGeom prst="irregularSeal2">
              <a:avLst/>
            </a:prstGeom>
            <a:solidFill>
              <a:srgbClr val="0089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93D19E34-359C-44E4-88BE-1A7AE9490109}"/>
                </a:ext>
              </a:extLst>
            </p:cNvPr>
            <p:cNvSpPr txBox="1"/>
            <p:nvPr/>
          </p:nvSpPr>
          <p:spPr>
            <a:xfrm rot="19648006">
              <a:off x="490665" y="5712767"/>
              <a:ext cx="1458044" cy="461665"/>
            </a:xfrm>
            <a:prstGeom prst="rect">
              <a:avLst/>
            </a:prstGeom>
            <a:noFill/>
          </p:spPr>
          <p:txBody>
            <a:bodyPr wrap="square" rtlCol="0">
              <a:spAutoFit/>
            </a:bodyPr>
            <a:lstStyle/>
            <a:p>
              <a:pPr algn="ctr"/>
              <a:r>
                <a:rPr lang="de-DE" sz="1200" dirty="0" err="1">
                  <a:solidFill>
                    <a:schemeClr val="bg1">
                      <a:lumMod val="95000"/>
                    </a:schemeClr>
                  </a:solidFill>
                </a:rPr>
                <a:t>Give</a:t>
              </a:r>
              <a:r>
                <a:rPr lang="de-DE" sz="1200" dirty="0">
                  <a:solidFill>
                    <a:schemeClr val="bg1">
                      <a:lumMod val="95000"/>
                    </a:schemeClr>
                  </a:solidFill>
                </a:rPr>
                <a:t> </a:t>
              </a:r>
              <a:r>
                <a:rPr lang="de-DE" sz="1200" dirty="0" err="1">
                  <a:solidFill>
                    <a:schemeClr val="bg1">
                      <a:lumMod val="95000"/>
                    </a:schemeClr>
                  </a:solidFill>
                </a:rPr>
                <a:t>me</a:t>
              </a:r>
              <a:r>
                <a:rPr lang="de-DE" sz="1200" dirty="0">
                  <a:solidFill>
                    <a:schemeClr val="bg1">
                      <a:lumMod val="95000"/>
                    </a:schemeClr>
                  </a:solidFill>
                </a:rPr>
                <a:t> a total </a:t>
              </a:r>
              <a:r>
                <a:rPr lang="de-DE" sz="1200" dirty="0" err="1">
                  <a:solidFill>
                    <a:schemeClr val="bg1">
                      <a:lumMod val="95000"/>
                    </a:schemeClr>
                  </a:solidFill>
                </a:rPr>
                <a:t>system</a:t>
              </a:r>
              <a:r>
                <a:rPr lang="de-DE" sz="1200" dirty="0">
                  <a:solidFill>
                    <a:schemeClr val="bg1">
                      <a:lumMod val="95000"/>
                    </a:schemeClr>
                  </a:solidFill>
                </a:rPr>
                <a:t> </a:t>
              </a:r>
              <a:r>
                <a:rPr lang="de-DE" sz="1200" dirty="0" err="1">
                  <a:solidFill>
                    <a:schemeClr val="bg1">
                      <a:lumMod val="95000"/>
                    </a:schemeClr>
                  </a:solidFill>
                </a:rPr>
                <a:t>solution</a:t>
              </a:r>
              <a:r>
                <a:rPr lang="de-DE" sz="1200" dirty="0">
                  <a:solidFill>
                    <a:schemeClr val="bg1">
                      <a:lumMod val="95000"/>
                    </a:schemeClr>
                  </a:solidFill>
                </a:rPr>
                <a:t>!</a:t>
              </a:r>
              <a:endParaRPr lang="en-GB" sz="1200" dirty="0">
                <a:solidFill>
                  <a:schemeClr val="bg1">
                    <a:lumMod val="95000"/>
                  </a:schemeClr>
                </a:solidFill>
              </a:endParaRPr>
            </a:p>
          </p:txBody>
        </p:sp>
      </p:grpSp>
      <p:cxnSp>
        <p:nvCxnSpPr>
          <p:cNvPr id="7" name="Straight Arrow Connector 6">
            <a:extLst>
              <a:ext uri="{FF2B5EF4-FFF2-40B4-BE49-F238E27FC236}">
                <a16:creationId xmlns:a16="http://schemas.microsoft.com/office/drawing/2014/main" id="{44D70108-5172-464B-BC03-3EAB65583233}"/>
              </a:ext>
            </a:extLst>
          </p:cNvPr>
          <p:cNvCxnSpPr/>
          <p:nvPr/>
        </p:nvCxnSpPr>
        <p:spPr>
          <a:xfrm>
            <a:off x="2500220" y="6096000"/>
            <a:ext cx="3439605" cy="0"/>
          </a:xfrm>
          <a:prstGeom prst="straightConnector1">
            <a:avLst/>
          </a:prstGeom>
          <a:ln w="412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DAA5A43-5D34-4228-ACB0-12A657392641}"/>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163728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0-#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fill="hold"/>
                                        <p:tgtEl>
                                          <p:spTgt spid="51"/>
                                        </p:tgtEl>
                                        <p:attrNameLst>
                                          <p:attrName>ppt_x</p:attrName>
                                        </p:attrNameLst>
                                      </p:cBhvr>
                                      <p:tavLst>
                                        <p:tav tm="0">
                                          <p:val>
                                            <p:strVal val="0-#ppt_w/2"/>
                                          </p:val>
                                        </p:tav>
                                        <p:tav tm="100000">
                                          <p:val>
                                            <p:strVal val="#ppt_x"/>
                                          </p:val>
                                        </p:tav>
                                      </p:tavLst>
                                    </p:anim>
                                    <p:anim calcmode="lin" valueType="num">
                                      <p:cBhvr additive="base">
                                        <p:cTn id="18"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0-#ppt_w/2"/>
                                          </p:val>
                                        </p:tav>
                                        <p:tav tm="100000">
                                          <p:val>
                                            <p:strVal val="#ppt_x"/>
                                          </p:val>
                                        </p:tav>
                                      </p:tavLst>
                                    </p:anim>
                                    <p:anim calcmode="lin" valueType="num">
                                      <p:cBhvr additive="base">
                                        <p:cTn id="24" dur="500" fill="hold"/>
                                        <p:tgtEl>
                                          <p:spTgt spid="5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0-#ppt_w/2"/>
                                          </p:val>
                                        </p:tav>
                                        <p:tav tm="100000">
                                          <p:val>
                                            <p:strVal val="#ppt_x"/>
                                          </p:val>
                                        </p:tav>
                                      </p:tavLst>
                                    </p:anim>
                                    <p:anim calcmode="lin" valueType="num">
                                      <p:cBhvr additive="base">
                                        <p:cTn id="2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0"/>
                                        </p:tgtEl>
                                        <p:attrNameLst>
                                          <p:attrName>style.visibility</p:attrName>
                                        </p:attrNameLst>
                                      </p:cBhvr>
                                      <p:to>
                                        <p:strVal val="visible"/>
                                      </p:to>
                                    </p:set>
                                    <p:anim calcmode="lin" valueType="num">
                                      <p:cBhvr additive="base">
                                        <p:cTn id="33" dur="500" fill="hold"/>
                                        <p:tgtEl>
                                          <p:spTgt spid="60"/>
                                        </p:tgtEl>
                                        <p:attrNameLst>
                                          <p:attrName>ppt_x</p:attrName>
                                        </p:attrNameLst>
                                      </p:cBhvr>
                                      <p:tavLst>
                                        <p:tav tm="0">
                                          <p:val>
                                            <p:strVal val="0-#ppt_w/2"/>
                                          </p:val>
                                        </p:tav>
                                        <p:tav tm="100000">
                                          <p:val>
                                            <p:strVal val="#ppt_x"/>
                                          </p:val>
                                        </p:tav>
                                      </p:tavLst>
                                    </p:anim>
                                    <p:anim calcmode="lin" valueType="num">
                                      <p:cBhvr additive="base">
                                        <p:cTn id="34" dur="500" fill="hold"/>
                                        <p:tgtEl>
                                          <p:spTgt spid="60"/>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0-#ppt_w/2"/>
                                          </p:val>
                                        </p:tav>
                                        <p:tav tm="100000">
                                          <p:val>
                                            <p:strVal val="#ppt_x"/>
                                          </p:val>
                                        </p:tav>
                                      </p:tavLst>
                                    </p:anim>
                                    <p:anim calcmode="lin" valueType="num">
                                      <p:cBhvr additive="base">
                                        <p:cTn id="38"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anim calcmode="lin" valueType="num">
                                      <p:cBhvr additive="base">
                                        <p:cTn id="43" dur="500" fill="hold"/>
                                        <p:tgtEl>
                                          <p:spTgt spid="69"/>
                                        </p:tgtEl>
                                        <p:attrNameLst>
                                          <p:attrName>ppt_x</p:attrName>
                                        </p:attrNameLst>
                                      </p:cBhvr>
                                      <p:tavLst>
                                        <p:tav tm="0">
                                          <p:val>
                                            <p:strVal val="0-#ppt_w/2"/>
                                          </p:val>
                                        </p:tav>
                                        <p:tav tm="100000">
                                          <p:val>
                                            <p:strVal val="#ppt_x"/>
                                          </p:val>
                                        </p:tav>
                                      </p:tavLst>
                                    </p:anim>
                                    <p:anim calcmode="lin" valueType="num">
                                      <p:cBhvr additive="base">
                                        <p:cTn id="44" dur="500" fill="hold"/>
                                        <p:tgtEl>
                                          <p:spTgt spid="69"/>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additive="base">
                                        <p:cTn id="47" dur="500" fill="hold"/>
                                        <p:tgtEl>
                                          <p:spTgt spid="66"/>
                                        </p:tgtEl>
                                        <p:attrNameLst>
                                          <p:attrName>ppt_x</p:attrName>
                                        </p:attrNameLst>
                                      </p:cBhvr>
                                      <p:tavLst>
                                        <p:tav tm="0">
                                          <p:val>
                                            <p:strVal val="0-#ppt_w/2"/>
                                          </p:val>
                                        </p:tav>
                                        <p:tav tm="100000">
                                          <p:val>
                                            <p:strVal val="#ppt_x"/>
                                          </p:val>
                                        </p:tav>
                                      </p:tavLst>
                                    </p:anim>
                                    <p:anim calcmode="lin" valueType="num">
                                      <p:cBhvr additive="base">
                                        <p:cTn id="48"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par>
                                <p:cTn id="54" presetID="10"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10"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33" name="Content Placeholder 2">
            <a:extLst>
              <a:ext uri="{FF2B5EF4-FFF2-40B4-BE49-F238E27FC236}">
                <a16:creationId xmlns:a16="http://schemas.microsoft.com/office/drawing/2014/main" id="{91E3F593-07C7-45EF-A28B-FC3AE21D3717}"/>
              </a:ext>
            </a:extLst>
          </p:cNvPr>
          <p:cNvSpPr>
            <a:spLocks noGrp="1"/>
          </p:cNvSpPr>
          <p:nvPr>
            <p:ph idx="1"/>
          </p:nvPr>
        </p:nvSpPr>
        <p:spPr>
          <a:xfrm>
            <a:off x="304800" y="1333559"/>
            <a:ext cx="8192632" cy="553695"/>
          </a:xfrm>
        </p:spPr>
        <p:txBody>
          <a:bodyPr/>
          <a:lstStyle/>
          <a:p>
            <a:pPr marL="0" indent="0">
              <a:spcAft>
                <a:spcPts val="600"/>
              </a:spcAft>
              <a:buNone/>
            </a:pPr>
            <a:r>
              <a:rPr lang="en-US" dirty="0"/>
              <a:t>MPLAB Harmony V3 on GitHub</a:t>
            </a:r>
          </a:p>
          <a:p>
            <a:endParaRPr lang="en-US" dirty="0"/>
          </a:p>
        </p:txBody>
      </p:sp>
      <p:grpSp>
        <p:nvGrpSpPr>
          <p:cNvPr id="34" name="Group 33">
            <a:extLst>
              <a:ext uri="{FF2B5EF4-FFF2-40B4-BE49-F238E27FC236}">
                <a16:creationId xmlns:a16="http://schemas.microsoft.com/office/drawing/2014/main" id="{60F9D64D-FA66-4498-8EF2-8010DD735DA2}"/>
              </a:ext>
            </a:extLst>
          </p:cNvPr>
          <p:cNvGrpSpPr/>
          <p:nvPr/>
        </p:nvGrpSpPr>
        <p:grpSpPr>
          <a:xfrm>
            <a:off x="231472" y="2162302"/>
            <a:ext cx="8694741" cy="2485898"/>
            <a:chOff x="167674" y="1394987"/>
            <a:chExt cx="8694741" cy="2485898"/>
          </a:xfrm>
        </p:grpSpPr>
        <p:pic>
          <p:nvPicPr>
            <p:cNvPr id="35" name="Graphic 34" descr="Computer">
              <a:extLst>
                <a:ext uri="{FF2B5EF4-FFF2-40B4-BE49-F238E27FC236}">
                  <a16:creationId xmlns:a16="http://schemas.microsoft.com/office/drawing/2014/main" id="{846A503B-2C1B-47E0-99B9-271EF4907EA3}"/>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068" y="1701914"/>
              <a:ext cx="661277" cy="725730"/>
            </a:xfrm>
            <a:prstGeom prst="rect">
              <a:avLst/>
            </a:prstGeom>
          </p:spPr>
        </p:pic>
        <p:pic>
          <p:nvPicPr>
            <p:cNvPr id="37" name="Graphic 36" descr="Database">
              <a:extLst>
                <a:ext uri="{FF2B5EF4-FFF2-40B4-BE49-F238E27FC236}">
                  <a16:creationId xmlns:a16="http://schemas.microsoft.com/office/drawing/2014/main" id="{D91F8B4F-D7C5-4585-B408-18D501AD13A8}"/>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52316" y="1923104"/>
              <a:ext cx="661277" cy="725730"/>
            </a:xfrm>
            <a:prstGeom prst="rect">
              <a:avLst/>
            </a:prstGeom>
          </p:spPr>
        </p:pic>
        <p:pic>
          <p:nvPicPr>
            <p:cNvPr id="38" name="Graphic 37" descr="Arrow: Straight">
              <a:extLst>
                <a:ext uri="{FF2B5EF4-FFF2-40B4-BE49-F238E27FC236}">
                  <a16:creationId xmlns:a16="http://schemas.microsoft.com/office/drawing/2014/main" id="{5A908F83-58AE-4F04-B939-65027C33190A}"/>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066274" y="1701914"/>
              <a:ext cx="661277" cy="725730"/>
            </a:xfrm>
            <a:prstGeom prst="rect">
              <a:avLst/>
            </a:prstGeom>
          </p:spPr>
        </p:pic>
        <p:pic>
          <p:nvPicPr>
            <p:cNvPr id="39" name="Picture 38" descr="A close up of a logo&#10;&#10;Description generated with very high confidence">
              <a:extLst>
                <a:ext uri="{FF2B5EF4-FFF2-40B4-BE49-F238E27FC236}">
                  <a16:creationId xmlns:a16="http://schemas.microsoft.com/office/drawing/2014/main" id="{D012D3E0-2379-4317-9905-80F35268A73C}"/>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797175" y="1472578"/>
              <a:ext cx="183922" cy="201849"/>
            </a:xfrm>
            <a:prstGeom prst="rect">
              <a:avLst/>
            </a:prstGeom>
          </p:spPr>
        </p:pic>
        <p:pic>
          <p:nvPicPr>
            <p:cNvPr id="40" name="Picture 39">
              <a:extLst>
                <a:ext uri="{FF2B5EF4-FFF2-40B4-BE49-F238E27FC236}">
                  <a16:creationId xmlns:a16="http://schemas.microsoft.com/office/drawing/2014/main" id="{01CCDE1E-4E34-4EFF-B6A4-E805505DE2C6}"/>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922661" y="1480829"/>
              <a:ext cx="188071" cy="206402"/>
            </a:xfrm>
            <a:prstGeom prst="rect">
              <a:avLst/>
            </a:prstGeom>
          </p:spPr>
        </p:pic>
        <p:pic>
          <p:nvPicPr>
            <p:cNvPr id="41" name="Graphic 40" descr="Database">
              <a:extLst>
                <a:ext uri="{FF2B5EF4-FFF2-40B4-BE49-F238E27FC236}">
                  <a16:creationId xmlns:a16="http://schemas.microsoft.com/office/drawing/2014/main" id="{B55481E7-CA05-4230-8A50-DBB77B0A1C81}"/>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9495" y="1924590"/>
              <a:ext cx="661277" cy="725730"/>
            </a:xfrm>
            <a:prstGeom prst="rect">
              <a:avLst/>
            </a:prstGeom>
          </p:spPr>
        </p:pic>
        <p:pic>
          <p:nvPicPr>
            <p:cNvPr id="42" name="Graphic 41" descr="Database">
              <a:extLst>
                <a:ext uri="{FF2B5EF4-FFF2-40B4-BE49-F238E27FC236}">
                  <a16:creationId xmlns:a16="http://schemas.microsoft.com/office/drawing/2014/main" id="{F19F311E-24E6-4677-A971-AB8F1D01E62F}"/>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4461" y="1923559"/>
              <a:ext cx="661277" cy="725730"/>
            </a:xfrm>
            <a:prstGeom prst="rect">
              <a:avLst/>
            </a:prstGeom>
          </p:spPr>
        </p:pic>
        <p:sp>
          <p:nvSpPr>
            <p:cNvPr id="43" name="Rectangle: Rounded Corners 42">
              <a:extLst>
                <a:ext uri="{FF2B5EF4-FFF2-40B4-BE49-F238E27FC236}">
                  <a16:creationId xmlns:a16="http://schemas.microsoft.com/office/drawing/2014/main" id="{EA3D7434-2CAF-45DF-A81B-98D04F2607E4}"/>
                </a:ext>
              </a:extLst>
            </p:cNvPr>
            <p:cNvSpPr/>
            <p:nvPr/>
          </p:nvSpPr>
          <p:spPr>
            <a:xfrm>
              <a:off x="1727552" y="1400158"/>
              <a:ext cx="2140423" cy="166296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2" name="TextBox 71">
              <a:extLst>
                <a:ext uri="{FF2B5EF4-FFF2-40B4-BE49-F238E27FC236}">
                  <a16:creationId xmlns:a16="http://schemas.microsoft.com/office/drawing/2014/main" id="{EE29323A-FFB4-45A4-851B-5CA32B56BC1B}"/>
                </a:ext>
              </a:extLst>
            </p:cNvPr>
            <p:cNvSpPr txBox="1"/>
            <p:nvPr/>
          </p:nvSpPr>
          <p:spPr>
            <a:xfrm>
              <a:off x="2696808" y="2535750"/>
              <a:ext cx="680648" cy="291076"/>
            </a:xfrm>
            <a:prstGeom prst="rect">
              <a:avLst/>
            </a:prstGeom>
            <a:noFill/>
          </p:spPr>
          <p:txBody>
            <a:bodyPr wrap="square" rtlCol="0">
              <a:spAutoFit/>
            </a:bodyPr>
            <a:lstStyle/>
            <a:p>
              <a:r>
                <a:rPr lang="en-US" sz="900" b="1" dirty="0"/>
                <a:t>TCP/IP</a:t>
              </a:r>
            </a:p>
          </p:txBody>
        </p:sp>
        <p:sp>
          <p:nvSpPr>
            <p:cNvPr id="73" name="TextBox 72">
              <a:extLst>
                <a:ext uri="{FF2B5EF4-FFF2-40B4-BE49-F238E27FC236}">
                  <a16:creationId xmlns:a16="http://schemas.microsoft.com/office/drawing/2014/main" id="{648847B4-EB98-4030-8B16-33E7AF1C8B16}"/>
                </a:ext>
              </a:extLst>
            </p:cNvPr>
            <p:cNvSpPr txBox="1"/>
            <p:nvPr/>
          </p:nvSpPr>
          <p:spPr>
            <a:xfrm>
              <a:off x="2287440" y="2538158"/>
              <a:ext cx="445387" cy="291076"/>
            </a:xfrm>
            <a:prstGeom prst="rect">
              <a:avLst/>
            </a:prstGeom>
            <a:noFill/>
          </p:spPr>
          <p:txBody>
            <a:bodyPr wrap="square" rtlCol="0">
              <a:spAutoFit/>
            </a:bodyPr>
            <a:lstStyle/>
            <a:p>
              <a:r>
                <a:rPr lang="en-US" sz="900" b="1" dirty="0"/>
                <a:t>USB</a:t>
              </a:r>
            </a:p>
          </p:txBody>
        </p:sp>
        <p:sp>
          <p:nvSpPr>
            <p:cNvPr id="74" name="TextBox 73">
              <a:extLst>
                <a:ext uri="{FF2B5EF4-FFF2-40B4-BE49-F238E27FC236}">
                  <a16:creationId xmlns:a16="http://schemas.microsoft.com/office/drawing/2014/main" id="{9A0D69E8-25AC-4742-B2CF-3B2D43597879}"/>
                </a:ext>
              </a:extLst>
            </p:cNvPr>
            <p:cNvSpPr txBox="1"/>
            <p:nvPr/>
          </p:nvSpPr>
          <p:spPr>
            <a:xfrm>
              <a:off x="1822209" y="2539191"/>
              <a:ext cx="445387" cy="291076"/>
            </a:xfrm>
            <a:prstGeom prst="rect">
              <a:avLst/>
            </a:prstGeom>
            <a:noFill/>
          </p:spPr>
          <p:txBody>
            <a:bodyPr wrap="square" rtlCol="0">
              <a:spAutoFit/>
            </a:bodyPr>
            <a:lstStyle/>
            <a:p>
              <a:r>
                <a:rPr lang="en-US" sz="900" b="1" dirty="0"/>
                <a:t>GFX</a:t>
              </a:r>
            </a:p>
          </p:txBody>
        </p:sp>
        <p:sp>
          <p:nvSpPr>
            <p:cNvPr id="75" name="Rectangle: Rounded Corners 74">
              <a:extLst>
                <a:ext uri="{FF2B5EF4-FFF2-40B4-BE49-F238E27FC236}">
                  <a16:creationId xmlns:a16="http://schemas.microsoft.com/office/drawing/2014/main" id="{5EB5730B-BB68-4C19-9367-84D8AB07CCF9}"/>
                </a:ext>
              </a:extLst>
            </p:cNvPr>
            <p:cNvSpPr/>
            <p:nvPr/>
          </p:nvSpPr>
          <p:spPr>
            <a:xfrm>
              <a:off x="4563241" y="1400158"/>
              <a:ext cx="2753958" cy="239324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76" name="Graphic 75" descr="Arrow: Straight">
              <a:extLst>
                <a:ext uri="{FF2B5EF4-FFF2-40B4-BE49-F238E27FC236}">
                  <a16:creationId xmlns:a16="http://schemas.microsoft.com/office/drawing/2014/main" id="{86DF2CD0-4E8D-49AA-94B8-A1780FAB07F5}"/>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3813281" y="1727213"/>
              <a:ext cx="786504" cy="725730"/>
            </a:xfrm>
            <a:prstGeom prst="rect">
              <a:avLst/>
            </a:prstGeom>
          </p:spPr>
        </p:pic>
        <p:pic>
          <p:nvPicPr>
            <p:cNvPr id="77" name="Picture 76" descr="A close up of a logo&#10;&#10;Description generated with very high confidence">
              <a:extLst>
                <a:ext uri="{FF2B5EF4-FFF2-40B4-BE49-F238E27FC236}">
                  <a16:creationId xmlns:a16="http://schemas.microsoft.com/office/drawing/2014/main" id="{33407D61-F30E-4217-AED3-39AF5DAAF478}"/>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067789" y="1394987"/>
              <a:ext cx="248011" cy="272184"/>
            </a:xfrm>
            <a:prstGeom prst="rect">
              <a:avLst/>
            </a:prstGeom>
          </p:spPr>
        </p:pic>
        <p:sp>
          <p:nvSpPr>
            <p:cNvPr id="78" name="Rectangle: Rounded Corners 77">
              <a:extLst>
                <a:ext uri="{FF2B5EF4-FFF2-40B4-BE49-F238E27FC236}">
                  <a16:creationId xmlns:a16="http://schemas.microsoft.com/office/drawing/2014/main" id="{DF548EE6-A86B-48B7-AE4F-5215C2627D0C}"/>
                </a:ext>
              </a:extLst>
            </p:cNvPr>
            <p:cNvSpPr/>
            <p:nvPr/>
          </p:nvSpPr>
          <p:spPr>
            <a:xfrm>
              <a:off x="4075823" y="1400158"/>
              <a:ext cx="232460" cy="2393240"/>
            </a:xfrm>
            <a:prstGeom prst="round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79" name="Graphic 78" descr="Database">
              <a:extLst>
                <a:ext uri="{FF2B5EF4-FFF2-40B4-BE49-F238E27FC236}">
                  <a16:creationId xmlns:a16="http://schemas.microsoft.com/office/drawing/2014/main" id="{52F90EDE-CD60-44C6-90F3-915FC074A51B}"/>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55293" y="2037963"/>
              <a:ext cx="661277" cy="725730"/>
            </a:xfrm>
            <a:prstGeom prst="rect">
              <a:avLst/>
            </a:prstGeom>
          </p:spPr>
        </p:pic>
        <p:pic>
          <p:nvPicPr>
            <p:cNvPr id="80" name="Graphic 79" descr="Database">
              <a:extLst>
                <a:ext uri="{FF2B5EF4-FFF2-40B4-BE49-F238E27FC236}">
                  <a16:creationId xmlns:a16="http://schemas.microsoft.com/office/drawing/2014/main" id="{4413898C-03E4-415B-B32F-4FE17FD42C29}"/>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63249" y="2037963"/>
              <a:ext cx="661277" cy="725730"/>
            </a:xfrm>
            <a:prstGeom prst="rect">
              <a:avLst/>
            </a:prstGeom>
          </p:spPr>
        </p:pic>
        <p:pic>
          <p:nvPicPr>
            <p:cNvPr id="81" name="Graphic 80" descr="Database">
              <a:extLst>
                <a:ext uri="{FF2B5EF4-FFF2-40B4-BE49-F238E27FC236}">
                  <a16:creationId xmlns:a16="http://schemas.microsoft.com/office/drawing/2014/main" id="{775718E5-3829-43C3-8D36-6624CE668F46}"/>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7086" y="2808026"/>
              <a:ext cx="661277" cy="725730"/>
            </a:xfrm>
            <a:prstGeom prst="rect">
              <a:avLst/>
            </a:prstGeom>
          </p:spPr>
        </p:pic>
        <p:sp>
          <p:nvSpPr>
            <p:cNvPr id="82" name="TextBox 81">
              <a:extLst>
                <a:ext uri="{FF2B5EF4-FFF2-40B4-BE49-F238E27FC236}">
                  <a16:creationId xmlns:a16="http://schemas.microsoft.com/office/drawing/2014/main" id="{7729A17B-1C54-4D0E-BE68-56F2BD5E7454}"/>
                </a:ext>
              </a:extLst>
            </p:cNvPr>
            <p:cNvSpPr txBox="1"/>
            <p:nvPr/>
          </p:nvSpPr>
          <p:spPr>
            <a:xfrm>
              <a:off x="4599785" y="2639976"/>
              <a:ext cx="680648" cy="291076"/>
            </a:xfrm>
            <a:prstGeom prst="rect">
              <a:avLst/>
            </a:prstGeom>
            <a:noFill/>
          </p:spPr>
          <p:txBody>
            <a:bodyPr wrap="square" rtlCol="0">
              <a:spAutoFit/>
            </a:bodyPr>
            <a:lstStyle/>
            <a:p>
              <a:r>
                <a:rPr lang="en-US" sz="900" b="1" dirty="0"/>
                <a:t>TCP/IP</a:t>
              </a:r>
            </a:p>
          </p:txBody>
        </p:sp>
        <p:sp>
          <p:nvSpPr>
            <p:cNvPr id="83" name="TextBox 82">
              <a:extLst>
                <a:ext uri="{FF2B5EF4-FFF2-40B4-BE49-F238E27FC236}">
                  <a16:creationId xmlns:a16="http://schemas.microsoft.com/office/drawing/2014/main" id="{FC940C71-3AF6-431C-B8DD-A282D21C06F8}"/>
                </a:ext>
              </a:extLst>
            </p:cNvPr>
            <p:cNvSpPr txBox="1"/>
            <p:nvPr/>
          </p:nvSpPr>
          <p:spPr>
            <a:xfrm>
              <a:off x="5171194" y="2640898"/>
              <a:ext cx="445387" cy="291076"/>
            </a:xfrm>
            <a:prstGeom prst="rect">
              <a:avLst/>
            </a:prstGeom>
            <a:noFill/>
          </p:spPr>
          <p:txBody>
            <a:bodyPr wrap="square" rtlCol="0">
              <a:spAutoFit/>
            </a:bodyPr>
            <a:lstStyle/>
            <a:p>
              <a:r>
                <a:rPr lang="en-US" sz="900" b="1" dirty="0"/>
                <a:t>USB</a:t>
              </a:r>
            </a:p>
          </p:txBody>
        </p:sp>
        <p:sp>
          <p:nvSpPr>
            <p:cNvPr id="84" name="TextBox 83">
              <a:extLst>
                <a:ext uri="{FF2B5EF4-FFF2-40B4-BE49-F238E27FC236}">
                  <a16:creationId xmlns:a16="http://schemas.microsoft.com/office/drawing/2014/main" id="{64FB147D-1779-4FCF-A075-6B1F437A9360}"/>
                </a:ext>
              </a:extLst>
            </p:cNvPr>
            <p:cNvSpPr txBox="1"/>
            <p:nvPr/>
          </p:nvSpPr>
          <p:spPr>
            <a:xfrm>
              <a:off x="4684834" y="3423661"/>
              <a:ext cx="445387" cy="291076"/>
            </a:xfrm>
            <a:prstGeom prst="rect">
              <a:avLst/>
            </a:prstGeom>
            <a:noFill/>
          </p:spPr>
          <p:txBody>
            <a:bodyPr wrap="square" rtlCol="0">
              <a:spAutoFit/>
            </a:bodyPr>
            <a:lstStyle/>
            <a:p>
              <a:r>
                <a:rPr lang="en-US" sz="900" b="1" dirty="0"/>
                <a:t>GFX</a:t>
              </a:r>
            </a:p>
          </p:txBody>
        </p:sp>
        <p:pic>
          <p:nvPicPr>
            <p:cNvPr id="85" name="Graphic 84" descr="Database">
              <a:extLst>
                <a:ext uri="{FF2B5EF4-FFF2-40B4-BE49-F238E27FC236}">
                  <a16:creationId xmlns:a16="http://schemas.microsoft.com/office/drawing/2014/main" id="{BEB5739F-6ECD-4EF3-A929-2C3AC15844A6}"/>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87083" y="2037963"/>
              <a:ext cx="661277" cy="725730"/>
            </a:xfrm>
            <a:prstGeom prst="rect">
              <a:avLst/>
            </a:prstGeom>
          </p:spPr>
        </p:pic>
        <p:sp>
          <p:nvSpPr>
            <p:cNvPr id="86" name="TextBox 85">
              <a:extLst>
                <a:ext uri="{FF2B5EF4-FFF2-40B4-BE49-F238E27FC236}">
                  <a16:creationId xmlns:a16="http://schemas.microsoft.com/office/drawing/2014/main" id="{B212AEB4-3B25-424A-AA54-5FE4BC9DF1D2}"/>
                </a:ext>
              </a:extLst>
            </p:cNvPr>
            <p:cNvSpPr txBox="1"/>
            <p:nvPr/>
          </p:nvSpPr>
          <p:spPr>
            <a:xfrm>
              <a:off x="6191437" y="2649208"/>
              <a:ext cx="556924" cy="291076"/>
            </a:xfrm>
            <a:prstGeom prst="rect">
              <a:avLst/>
            </a:prstGeom>
            <a:noFill/>
          </p:spPr>
          <p:txBody>
            <a:bodyPr wrap="square" rtlCol="0">
              <a:spAutoFit/>
            </a:bodyPr>
            <a:lstStyle/>
            <a:p>
              <a:r>
                <a:rPr lang="en-US" sz="900" b="1" dirty="0"/>
                <a:t>DRV1</a:t>
              </a:r>
            </a:p>
          </p:txBody>
        </p:sp>
        <p:pic>
          <p:nvPicPr>
            <p:cNvPr id="87" name="Graphic 86" descr="Database">
              <a:extLst>
                <a:ext uri="{FF2B5EF4-FFF2-40B4-BE49-F238E27FC236}">
                  <a16:creationId xmlns:a16="http://schemas.microsoft.com/office/drawing/2014/main" id="{52252944-4BD9-4720-B590-D0D103EA9124}"/>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5039" y="2037963"/>
              <a:ext cx="661277" cy="725730"/>
            </a:xfrm>
            <a:prstGeom prst="rect">
              <a:avLst/>
            </a:prstGeom>
          </p:spPr>
        </p:pic>
        <p:sp>
          <p:nvSpPr>
            <p:cNvPr id="88" name="TextBox 87">
              <a:extLst>
                <a:ext uri="{FF2B5EF4-FFF2-40B4-BE49-F238E27FC236}">
                  <a16:creationId xmlns:a16="http://schemas.microsoft.com/office/drawing/2014/main" id="{62C2021A-36C3-44C6-96AB-62295968CA56}"/>
                </a:ext>
              </a:extLst>
            </p:cNvPr>
            <p:cNvSpPr txBox="1"/>
            <p:nvPr/>
          </p:nvSpPr>
          <p:spPr>
            <a:xfrm>
              <a:off x="6675027" y="2639976"/>
              <a:ext cx="556924" cy="291076"/>
            </a:xfrm>
            <a:prstGeom prst="rect">
              <a:avLst/>
            </a:prstGeom>
            <a:noFill/>
          </p:spPr>
          <p:txBody>
            <a:bodyPr wrap="square" rtlCol="0">
              <a:spAutoFit/>
            </a:bodyPr>
            <a:lstStyle/>
            <a:p>
              <a:r>
                <a:rPr lang="en-US" sz="900" b="1" dirty="0"/>
                <a:t>DRV2</a:t>
              </a:r>
            </a:p>
          </p:txBody>
        </p:sp>
        <p:sp>
          <p:nvSpPr>
            <p:cNvPr id="89" name="TextBox 88">
              <a:extLst>
                <a:ext uri="{FF2B5EF4-FFF2-40B4-BE49-F238E27FC236}">
                  <a16:creationId xmlns:a16="http://schemas.microsoft.com/office/drawing/2014/main" id="{C2F59D23-0BE1-4B18-A8EC-9B7BBA6E842F}"/>
                </a:ext>
              </a:extLst>
            </p:cNvPr>
            <p:cNvSpPr txBox="1"/>
            <p:nvPr/>
          </p:nvSpPr>
          <p:spPr>
            <a:xfrm>
              <a:off x="4677089" y="1695693"/>
              <a:ext cx="909807" cy="400110"/>
            </a:xfrm>
            <a:prstGeom prst="rect">
              <a:avLst/>
            </a:prstGeom>
            <a:noFill/>
          </p:spPr>
          <p:txBody>
            <a:bodyPr wrap="square" rtlCol="0">
              <a:spAutoFit/>
            </a:bodyPr>
            <a:lstStyle/>
            <a:p>
              <a:pPr algn="ctr"/>
              <a:r>
                <a:rPr lang="en-US" sz="1000" b="1" dirty="0"/>
                <a:t>MHCP Content</a:t>
              </a:r>
            </a:p>
          </p:txBody>
        </p:sp>
        <p:sp>
          <p:nvSpPr>
            <p:cNvPr id="90" name="TextBox 89">
              <a:extLst>
                <a:ext uri="{FF2B5EF4-FFF2-40B4-BE49-F238E27FC236}">
                  <a16:creationId xmlns:a16="http://schemas.microsoft.com/office/drawing/2014/main" id="{0101F1AA-4C98-4503-A666-7679DB7E45A7}"/>
                </a:ext>
              </a:extLst>
            </p:cNvPr>
            <p:cNvSpPr txBox="1"/>
            <p:nvPr/>
          </p:nvSpPr>
          <p:spPr>
            <a:xfrm>
              <a:off x="6135618" y="1709703"/>
              <a:ext cx="1081752" cy="400110"/>
            </a:xfrm>
            <a:prstGeom prst="rect">
              <a:avLst/>
            </a:prstGeom>
            <a:noFill/>
          </p:spPr>
          <p:txBody>
            <a:bodyPr wrap="square" rtlCol="0">
              <a:spAutoFit/>
            </a:bodyPr>
            <a:lstStyle/>
            <a:p>
              <a:pPr algn="ctr"/>
              <a:r>
                <a:rPr lang="en-US" sz="1000" b="1" dirty="0"/>
                <a:t>Community Content</a:t>
              </a:r>
            </a:p>
          </p:txBody>
        </p:sp>
        <p:pic>
          <p:nvPicPr>
            <p:cNvPr id="91" name="Graphic 90" descr="Computer">
              <a:extLst>
                <a:ext uri="{FF2B5EF4-FFF2-40B4-BE49-F238E27FC236}">
                  <a16:creationId xmlns:a16="http://schemas.microsoft.com/office/drawing/2014/main" id="{C82F1CF4-4ED3-44A0-838B-95183468CD61}"/>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5549" y="1706361"/>
              <a:ext cx="661277" cy="725730"/>
            </a:xfrm>
            <a:prstGeom prst="rect">
              <a:avLst/>
            </a:prstGeom>
          </p:spPr>
        </p:pic>
        <p:pic>
          <p:nvPicPr>
            <p:cNvPr id="92" name="Graphic 91" descr="Arrow: Straight">
              <a:extLst>
                <a:ext uri="{FF2B5EF4-FFF2-40B4-BE49-F238E27FC236}">
                  <a16:creationId xmlns:a16="http://schemas.microsoft.com/office/drawing/2014/main" id="{2664BC65-B763-4197-A535-38D3008462A3}"/>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360677" y="1661323"/>
              <a:ext cx="575525" cy="833862"/>
            </a:xfrm>
            <a:prstGeom prst="rect">
              <a:avLst/>
            </a:prstGeom>
          </p:spPr>
        </p:pic>
        <p:sp>
          <p:nvSpPr>
            <p:cNvPr id="93" name="TextBox 92">
              <a:extLst>
                <a:ext uri="{FF2B5EF4-FFF2-40B4-BE49-F238E27FC236}">
                  <a16:creationId xmlns:a16="http://schemas.microsoft.com/office/drawing/2014/main" id="{D4148AAA-63E5-4392-9F25-2290AE41FED3}"/>
                </a:ext>
              </a:extLst>
            </p:cNvPr>
            <p:cNvSpPr txBox="1"/>
            <p:nvPr/>
          </p:nvSpPr>
          <p:spPr>
            <a:xfrm>
              <a:off x="167674" y="2316220"/>
              <a:ext cx="1081752" cy="400110"/>
            </a:xfrm>
            <a:prstGeom prst="rect">
              <a:avLst/>
            </a:prstGeom>
            <a:noFill/>
          </p:spPr>
          <p:txBody>
            <a:bodyPr wrap="square" rtlCol="0">
              <a:spAutoFit/>
            </a:bodyPr>
            <a:lstStyle/>
            <a:p>
              <a:pPr algn="ctr"/>
              <a:r>
                <a:rPr lang="en-US" sz="1000" b="1" dirty="0"/>
                <a:t>Harmony Development</a:t>
              </a:r>
            </a:p>
          </p:txBody>
        </p:sp>
        <p:sp>
          <p:nvSpPr>
            <p:cNvPr id="94" name="TextBox 93">
              <a:extLst>
                <a:ext uri="{FF2B5EF4-FFF2-40B4-BE49-F238E27FC236}">
                  <a16:creationId xmlns:a16="http://schemas.microsoft.com/office/drawing/2014/main" id="{CF7FD4F1-692C-4FFC-97EA-2519A2C79731}"/>
                </a:ext>
              </a:extLst>
            </p:cNvPr>
            <p:cNvSpPr txBox="1"/>
            <p:nvPr/>
          </p:nvSpPr>
          <p:spPr>
            <a:xfrm>
              <a:off x="7780663" y="2363917"/>
              <a:ext cx="1081752" cy="400110"/>
            </a:xfrm>
            <a:prstGeom prst="rect">
              <a:avLst/>
            </a:prstGeom>
            <a:noFill/>
          </p:spPr>
          <p:txBody>
            <a:bodyPr wrap="square" rtlCol="0">
              <a:spAutoFit/>
            </a:bodyPr>
            <a:lstStyle/>
            <a:p>
              <a:pPr algn="ctr"/>
              <a:r>
                <a:rPr lang="en-US" sz="1000" b="1" dirty="0"/>
                <a:t>Customer Development</a:t>
              </a:r>
            </a:p>
          </p:txBody>
        </p:sp>
        <p:pic>
          <p:nvPicPr>
            <p:cNvPr id="95" name="Graphic 94" descr="Database">
              <a:extLst>
                <a:ext uri="{FF2B5EF4-FFF2-40B4-BE49-F238E27FC236}">
                  <a16:creationId xmlns:a16="http://schemas.microsoft.com/office/drawing/2014/main" id="{C40DF549-DA46-43A3-A5CE-08EE98F02DD0}"/>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0871" y="1917660"/>
              <a:ext cx="661277" cy="725730"/>
            </a:xfrm>
            <a:prstGeom prst="rect">
              <a:avLst/>
            </a:prstGeom>
          </p:spPr>
        </p:pic>
        <p:sp>
          <p:nvSpPr>
            <p:cNvPr id="96" name="TextBox 95">
              <a:extLst>
                <a:ext uri="{FF2B5EF4-FFF2-40B4-BE49-F238E27FC236}">
                  <a16:creationId xmlns:a16="http://schemas.microsoft.com/office/drawing/2014/main" id="{5825FFFA-7A76-4745-82A9-8B483FF6CE5B}"/>
                </a:ext>
              </a:extLst>
            </p:cNvPr>
            <p:cNvSpPr txBox="1"/>
            <p:nvPr/>
          </p:nvSpPr>
          <p:spPr>
            <a:xfrm>
              <a:off x="3132633" y="2530306"/>
              <a:ext cx="680648" cy="465723"/>
            </a:xfrm>
            <a:prstGeom prst="rect">
              <a:avLst/>
            </a:prstGeom>
            <a:noFill/>
          </p:spPr>
          <p:txBody>
            <a:bodyPr wrap="square" rtlCol="0">
              <a:spAutoFit/>
            </a:bodyPr>
            <a:lstStyle/>
            <a:p>
              <a:pPr algn="ctr"/>
              <a:r>
                <a:rPr lang="en-US" sz="900" b="1" dirty="0"/>
                <a:t>Core Drivers</a:t>
              </a:r>
            </a:p>
          </p:txBody>
        </p:sp>
        <p:sp>
          <p:nvSpPr>
            <p:cNvPr id="97" name="TextBox 96">
              <a:extLst>
                <a:ext uri="{FF2B5EF4-FFF2-40B4-BE49-F238E27FC236}">
                  <a16:creationId xmlns:a16="http://schemas.microsoft.com/office/drawing/2014/main" id="{3C202B65-EB57-4373-93DA-94524FBE3131}"/>
                </a:ext>
              </a:extLst>
            </p:cNvPr>
            <p:cNvSpPr txBox="1"/>
            <p:nvPr/>
          </p:nvSpPr>
          <p:spPr>
            <a:xfrm>
              <a:off x="2032310" y="1457839"/>
              <a:ext cx="1759837" cy="400110"/>
            </a:xfrm>
            <a:prstGeom prst="rect">
              <a:avLst/>
            </a:prstGeom>
            <a:noFill/>
          </p:spPr>
          <p:txBody>
            <a:bodyPr wrap="square" rtlCol="0">
              <a:spAutoFit/>
            </a:bodyPr>
            <a:lstStyle/>
            <a:p>
              <a:r>
                <a:rPr lang="en-US" sz="1000" b="1" dirty="0"/>
                <a:t>BitBucket</a:t>
              </a:r>
            </a:p>
            <a:p>
              <a:r>
                <a:rPr lang="en-US" sz="1000" b="1" dirty="0"/>
                <a:t>(MCHP Private Git Server)</a:t>
              </a:r>
            </a:p>
          </p:txBody>
        </p:sp>
        <p:sp>
          <p:nvSpPr>
            <p:cNvPr id="98" name="TextBox 97">
              <a:extLst>
                <a:ext uri="{FF2B5EF4-FFF2-40B4-BE49-F238E27FC236}">
                  <a16:creationId xmlns:a16="http://schemas.microsoft.com/office/drawing/2014/main" id="{9B22A72E-9834-4BC7-A8B8-58A84E05CB3F}"/>
                </a:ext>
              </a:extLst>
            </p:cNvPr>
            <p:cNvSpPr txBox="1"/>
            <p:nvPr/>
          </p:nvSpPr>
          <p:spPr>
            <a:xfrm>
              <a:off x="4917841" y="1416312"/>
              <a:ext cx="1854603" cy="246221"/>
            </a:xfrm>
            <a:prstGeom prst="rect">
              <a:avLst/>
            </a:prstGeom>
            <a:noFill/>
          </p:spPr>
          <p:txBody>
            <a:bodyPr wrap="square" rtlCol="0">
              <a:spAutoFit/>
            </a:bodyPr>
            <a:lstStyle/>
            <a:p>
              <a:r>
                <a:rPr lang="en-US" sz="1000" b="1" dirty="0"/>
                <a:t>GitHub (Public Git Server)</a:t>
              </a:r>
            </a:p>
          </p:txBody>
        </p:sp>
        <p:pic>
          <p:nvPicPr>
            <p:cNvPr id="99" name="Graphic 98" descr="Database">
              <a:extLst>
                <a:ext uri="{FF2B5EF4-FFF2-40B4-BE49-F238E27FC236}">
                  <a16:creationId xmlns:a16="http://schemas.microsoft.com/office/drawing/2014/main" id="{BC7DCFFB-9B66-493E-9CED-F9EC79FAA96D}"/>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50676" y="2802516"/>
              <a:ext cx="661277" cy="725730"/>
            </a:xfrm>
            <a:prstGeom prst="rect">
              <a:avLst/>
            </a:prstGeom>
          </p:spPr>
        </p:pic>
        <p:sp>
          <p:nvSpPr>
            <p:cNvPr id="100" name="TextBox 99">
              <a:extLst>
                <a:ext uri="{FF2B5EF4-FFF2-40B4-BE49-F238E27FC236}">
                  <a16:creationId xmlns:a16="http://schemas.microsoft.com/office/drawing/2014/main" id="{988E4C19-157F-4F3B-8EB7-F4F077ED3CE2}"/>
                </a:ext>
              </a:extLst>
            </p:cNvPr>
            <p:cNvSpPr txBox="1"/>
            <p:nvPr/>
          </p:nvSpPr>
          <p:spPr>
            <a:xfrm>
              <a:off x="5052438" y="3415162"/>
              <a:ext cx="680648" cy="465723"/>
            </a:xfrm>
            <a:prstGeom prst="rect">
              <a:avLst/>
            </a:prstGeom>
            <a:noFill/>
          </p:spPr>
          <p:txBody>
            <a:bodyPr wrap="square" rtlCol="0">
              <a:spAutoFit/>
            </a:bodyPr>
            <a:lstStyle/>
            <a:p>
              <a:pPr algn="ctr"/>
              <a:r>
                <a:rPr lang="en-US" sz="900" b="1" dirty="0"/>
                <a:t>Core Drivers</a:t>
              </a:r>
            </a:p>
          </p:txBody>
        </p:sp>
        <p:sp>
          <p:nvSpPr>
            <p:cNvPr id="101" name="TextBox 100">
              <a:extLst>
                <a:ext uri="{FF2B5EF4-FFF2-40B4-BE49-F238E27FC236}">
                  <a16:creationId xmlns:a16="http://schemas.microsoft.com/office/drawing/2014/main" id="{2D32773A-5E8E-42F5-AB49-874A07957EEA}"/>
                </a:ext>
              </a:extLst>
            </p:cNvPr>
            <p:cNvSpPr txBox="1"/>
            <p:nvPr/>
          </p:nvSpPr>
          <p:spPr>
            <a:xfrm rot="16200000">
              <a:off x="3759156" y="2484422"/>
              <a:ext cx="858288" cy="246221"/>
            </a:xfrm>
            <a:prstGeom prst="rect">
              <a:avLst/>
            </a:prstGeom>
            <a:noFill/>
          </p:spPr>
          <p:txBody>
            <a:bodyPr wrap="square" rtlCol="0">
              <a:spAutoFit/>
            </a:bodyPr>
            <a:lstStyle/>
            <a:p>
              <a:pPr algn="ctr"/>
              <a:r>
                <a:rPr lang="en-US" sz="1000" b="1" dirty="0"/>
                <a:t>Firewall</a:t>
              </a:r>
            </a:p>
          </p:txBody>
        </p:sp>
      </p:grpSp>
      <p:sp>
        <p:nvSpPr>
          <p:cNvPr id="102" name="Content Placeholder 2">
            <a:extLst>
              <a:ext uri="{FF2B5EF4-FFF2-40B4-BE49-F238E27FC236}">
                <a16:creationId xmlns:a16="http://schemas.microsoft.com/office/drawing/2014/main" id="{AC9A4B7F-7F62-4F4A-AA56-16A6C6D01A45}"/>
              </a:ext>
            </a:extLst>
          </p:cNvPr>
          <p:cNvSpPr txBox="1">
            <a:spLocks/>
          </p:cNvSpPr>
          <p:nvPr/>
        </p:nvSpPr>
        <p:spPr bwMode="auto">
          <a:xfrm>
            <a:off x="304800" y="4472781"/>
            <a:ext cx="8476346" cy="2004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70000"/>
              <a:buFont typeface="Wingdings" panose="05000000000000000000" pitchFamily="2" charset="2"/>
              <a:buChar char="l"/>
              <a:defRPr sz="3200" b="1">
                <a:solidFill>
                  <a:schemeClr val="tx1"/>
                </a:solidFill>
                <a:latin typeface="+mn-lt"/>
                <a:ea typeface="+mn-ea"/>
                <a:cs typeface="+mn-cs"/>
              </a:defRPr>
            </a:lvl1pPr>
            <a:lvl2pPr marL="742950" indent="-285750" algn="l" rtl="0" eaLnBrk="1" fontAlgn="base" hangingPunct="1">
              <a:spcBef>
                <a:spcPct val="20000"/>
              </a:spcBef>
              <a:spcAft>
                <a:spcPct val="0"/>
              </a:spcAft>
              <a:buSzPct val="70000"/>
              <a:buFont typeface="Wingdings" panose="05000000000000000000" pitchFamily="2" charset="2"/>
              <a:buChar char="l"/>
              <a:defRPr sz="2800" baseline="0">
                <a:solidFill>
                  <a:schemeClr val="tx1"/>
                </a:solidFill>
                <a:latin typeface="+mn-lt"/>
              </a:defRPr>
            </a:lvl2pPr>
            <a:lvl3pPr marL="1143000" indent="-228600" algn="l" rtl="0" eaLnBrk="1" fontAlgn="base" hangingPunct="1">
              <a:spcBef>
                <a:spcPct val="20000"/>
              </a:spcBef>
              <a:spcAft>
                <a:spcPct val="0"/>
              </a:spcAft>
              <a:buSzPct val="70000"/>
              <a:buFont typeface="Wingdings" panose="05000000000000000000" pitchFamily="2" charset="2"/>
              <a:buChar char="l"/>
              <a:defRPr sz="2400" baseline="0">
                <a:solidFill>
                  <a:schemeClr val="tx1"/>
                </a:solidFill>
                <a:latin typeface="+mn-lt"/>
              </a:defRPr>
            </a:lvl3pPr>
            <a:lvl4pPr marL="16002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4pPr>
            <a:lvl5pPr marL="2057400" indent="-228600"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5pPr>
            <a:lvl6pPr marL="25146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6pPr>
            <a:lvl7pPr marL="2743200" indent="0" algn="l" rtl="0" eaLnBrk="1" fontAlgn="base" hangingPunct="1">
              <a:spcBef>
                <a:spcPct val="20000"/>
              </a:spcBef>
              <a:spcAft>
                <a:spcPct val="0"/>
              </a:spcAft>
              <a:buSzPct val="70000"/>
              <a:buFont typeface="Monotype Sorts" pitchFamily="2" charset="2"/>
              <a:buNone/>
              <a:defRPr sz="2000">
                <a:solidFill>
                  <a:schemeClr val="tx1"/>
                </a:solidFill>
                <a:latin typeface="+mn-lt"/>
              </a:defRPr>
            </a:lvl7pPr>
            <a:lvl8pPr marL="34290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8pPr>
            <a:lvl9pPr marL="38862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9pPr>
          </a:lstStyle>
          <a:p>
            <a:r>
              <a:rPr lang="en-US" sz="1600" kern="0" dirty="0">
                <a:solidFill>
                  <a:srgbClr val="E5051F"/>
                </a:solidFill>
              </a:rPr>
              <a:t>Modular:</a:t>
            </a:r>
          </a:p>
          <a:p>
            <a:pPr lvl="1">
              <a:buFont typeface="Arial" panose="020B0604020202020204" pitchFamily="34" charset="0"/>
              <a:buChar char="•"/>
            </a:pPr>
            <a:r>
              <a:rPr lang="en-US" sz="1400" kern="0" dirty="0"/>
              <a:t>Individual libraries released when ready. No need to wait for complete Harmony release</a:t>
            </a:r>
          </a:p>
          <a:p>
            <a:pPr lvl="1">
              <a:buFont typeface="Arial" panose="020B0604020202020204" pitchFamily="34" charset="0"/>
              <a:buChar char="•"/>
            </a:pPr>
            <a:r>
              <a:rPr lang="en-US" sz="1400" kern="0" dirty="0"/>
              <a:t>Customer selects desired modules. No need to download everything</a:t>
            </a:r>
            <a:r>
              <a:rPr lang="en-US" sz="1200" kern="0" dirty="0"/>
              <a:t>.</a:t>
            </a:r>
          </a:p>
          <a:p>
            <a:r>
              <a:rPr lang="en-US" sz="1600" kern="0" dirty="0">
                <a:solidFill>
                  <a:srgbClr val="C00000"/>
                </a:solidFill>
              </a:rPr>
              <a:t>Flexible:</a:t>
            </a:r>
          </a:p>
          <a:p>
            <a:pPr lvl="1">
              <a:buFont typeface="Arial" panose="020B0604020202020204" pitchFamily="34" charset="0"/>
              <a:buChar char="•"/>
            </a:pPr>
            <a:r>
              <a:rPr lang="en-US" sz="1400" dirty="0"/>
              <a:t>Ability to quickly add/modify project configuration to meet evolving customer needs</a:t>
            </a:r>
            <a:endParaRPr lang="en-US" sz="1400" kern="0" dirty="0"/>
          </a:p>
          <a:p>
            <a:r>
              <a:rPr lang="en-US" sz="1600" kern="0" dirty="0">
                <a:solidFill>
                  <a:srgbClr val="C00000"/>
                </a:solidFill>
              </a:rPr>
              <a:t>Open:</a:t>
            </a:r>
          </a:p>
          <a:p>
            <a:pPr lvl="1">
              <a:buFont typeface="Arial" panose="020B0604020202020204" pitchFamily="34" charset="0"/>
              <a:buChar char="•"/>
            </a:pPr>
            <a:r>
              <a:rPr lang="en-US" sz="1400" kern="0" dirty="0"/>
              <a:t>Facilitates community content. Customer can select desired content with package manager. </a:t>
            </a:r>
          </a:p>
        </p:txBody>
      </p:sp>
      <p:sp>
        <p:nvSpPr>
          <p:cNvPr id="45" name="TextBox 44">
            <a:extLst>
              <a:ext uri="{FF2B5EF4-FFF2-40B4-BE49-F238E27FC236}">
                <a16:creationId xmlns:a16="http://schemas.microsoft.com/office/drawing/2014/main" id="{DC7D3F10-499D-4A14-B1DF-B3EFCC0163FF}"/>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3781094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EC3EDA7-7E80-4D65-9346-8E9468D42483}"/>
              </a:ext>
            </a:extLst>
          </p:cNvPr>
          <p:cNvGrpSpPr/>
          <p:nvPr/>
        </p:nvGrpSpPr>
        <p:grpSpPr>
          <a:xfrm>
            <a:off x="438150" y="1552575"/>
            <a:ext cx="8267700" cy="3752850"/>
            <a:chOff x="438150" y="1552575"/>
            <a:chExt cx="8267700" cy="3752850"/>
          </a:xfrm>
        </p:grpSpPr>
        <p:pic>
          <p:nvPicPr>
            <p:cNvPr id="4" name="Picture 3">
              <a:extLst>
                <a:ext uri="{FF2B5EF4-FFF2-40B4-BE49-F238E27FC236}">
                  <a16:creationId xmlns:a16="http://schemas.microsoft.com/office/drawing/2014/main" id="{C44EE82C-A94A-48FF-B785-78909130DAE3}"/>
                </a:ext>
              </a:extLst>
            </p:cNvPr>
            <p:cNvPicPr>
              <a:picLocks noChangeAspect="1"/>
            </p:cNvPicPr>
            <p:nvPr/>
          </p:nvPicPr>
          <p:blipFill rotWithShape="1">
            <a:blip r:embed="rId2"/>
            <a:srcRect t="3902"/>
            <a:stretch/>
          </p:blipFill>
          <p:spPr>
            <a:xfrm>
              <a:off x="438150" y="1552575"/>
              <a:ext cx="8267700" cy="3752850"/>
            </a:xfrm>
            <a:prstGeom prst="rect">
              <a:avLst/>
            </a:prstGeom>
            <a:ln>
              <a:solidFill>
                <a:schemeClr val="bg1">
                  <a:lumMod val="50000"/>
                </a:schemeClr>
              </a:solidFill>
            </a:ln>
          </p:spPr>
        </p:pic>
        <p:pic>
          <p:nvPicPr>
            <p:cNvPr id="16" name="Picture 15">
              <a:extLst>
                <a:ext uri="{FF2B5EF4-FFF2-40B4-BE49-F238E27FC236}">
                  <a16:creationId xmlns:a16="http://schemas.microsoft.com/office/drawing/2014/main" id="{88E055CF-D0A1-4046-8C99-6063E58F198F}"/>
                </a:ext>
              </a:extLst>
            </p:cNvPr>
            <p:cNvPicPr>
              <a:picLocks noChangeAspect="1"/>
            </p:cNvPicPr>
            <p:nvPr/>
          </p:nvPicPr>
          <p:blipFill>
            <a:blip r:embed="rId3"/>
            <a:stretch>
              <a:fillRect/>
            </a:stretch>
          </p:blipFill>
          <p:spPr>
            <a:xfrm>
              <a:off x="471600" y="2149200"/>
              <a:ext cx="2038758" cy="1979087"/>
            </a:xfrm>
            <a:prstGeom prst="rect">
              <a:avLst/>
            </a:prstGeom>
          </p:spPr>
        </p:pic>
        <p:sp>
          <p:nvSpPr>
            <p:cNvPr id="17" name="Rectangle 16">
              <a:extLst>
                <a:ext uri="{FF2B5EF4-FFF2-40B4-BE49-F238E27FC236}">
                  <a16:creationId xmlns:a16="http://schemas.microsoft.com/office/drawing/2014/main" id="{06FB1916-DE77-48F7-AA34-3D1E3B7B4DCF}"/>
                </a:ext>
              </a:extLst>
            </p:cNvPr>
            <p:cNvSpPr/>
            <p:nvPr/>
          </p:nvSpPr>
          <p:spPr>
            <a:xfrm>
              <a:off x="478800" y="4038600"/>
              <a:ext cx="2115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F21289F1-219B-4039-9F91-B068BFBC1EF7}"/>
              </a:ext>
            </a:extLst>
          </p:cNvPr>
          <p:cNvSpPr>
            <a:spLocks noGrp="1"/>
          </p:cNvSpPr>
          <p:nvPr>
            <p:ph type="title"/>
          </p:nvPr>
        </p:nvSpPr>
        <p:spPr/>
        <p:txBody>
          <a:bodyPr/>
          <a:lstStyle/>
          <a:p>
            <a:r>
              <a:rPr lang="de-DE" dirty="0" err="1"/>
              <a:t>Harmony</a:t>
            </a:r>
            <a:r>
              <a:rPr lang="de-DE" dirty="0"/>
              <a:t> V3</a:t>
            </a:r>
            <a:endParaRPr lang="en-GB" dirty="0"/>
          </a:p>
        </p:txBody>
      </p:sp>
      <p:sp>
        <p:nvSpPr>
          <p:cNvPr id="5" name="TextBox 4">
            <a:extLst>
              <a:ext uri="{FF2B5EF4-FFF2-40B4-BE49-F238E27FC236}">
                <a16:creationId xmlns:a16="http://schemas.microsoft.com/office/drawing/2014/main" id="{90FB61D4-9DC7-466A-80B7-0E75B73A8096}"/>
              </a:ext>
            </a:extLst>
          </p:cNvPr>
          <p:cNvSpPr txBox="1"/>
          <p:nvPr/>
        </p:nvSpPr>
        <p:spPr>
          <a:xfrm>
            <a:off x="6436341" y="5652700"/>
            <a:ext cx="1667444" cy="276999"/>
          </a:xfrm>
          <a:prstGeom prst="rect">
            <a:avLst/>
          </a:prstGeom>
          <a:noFill/>
        </p:spPr>
        <p:txBody>
          <a:bodyPr wrap="none" rtlCol="0">
            <a:spAutoFit/>
          </a:bodyPr>
          <a:lstStyle/>
          <a:p>
            <a:pPr algn="r"/>
            <a:r>
              <a:rPr lang="de-DE" sz="1200" dirty="0" err="1">
                <a:solidFill>
                  <a:srgbClr val="C00000"/>
                </a:solidFill>
              </a:rPr>
              <a:t>Configuration</a:t>
            </a:r>
            <a:r>
              <a:rPr lang="de-DE" sz="1200" dirty="0">
                <a:solidFill>
                  <a:srgbClr val="C00000"/>
                </a:solidFill>
              </a:rPr>
              <a:t> Options</a:t>
            </a:r>
            <a:endParaRPr lang="en-GB" sz="1200" dirty="0">
              <a:solidFill>
                <a:srgbClr val="C00000"/>
              </a:solidFill>
            </a:endParaRPr>
          </a:p>
        </p:txBody>
      </p:sp>
      <p:sp>
        <p:nvSpPr>
          <p:cNvPr id="6" name="Rectangle 5">
            <a:extLst>
              <a:ext uri="{FF2B5EF4-FFF2-40B4-BE49-F238E27FC236}">
                <a16:creationId xmlns:a16="http://schemas.microsoft.com/office/drawing/2014/main" id="{4FB3A95D-1718-4C15-8CFD-DAA4CDBA72E3}"/>
              </a:ext>
            </a:extLst>
          </p:cNvPr>
          <p:cNvSpPr/>
          <p:nvPr/>
        </p:nvSpPr>
        <p:spPr>
          <a:xfrm>
            <a:off x="438150" y="1905000"/>
            <a:ext cx="2305050"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130D7AD-3CED-401C-82A6-94F97F7E067B}"/>
              </a:ext>
            </a:extLst>
          </p:cNvPr>
          <p:cNvSpPr txBox="1"/>
          <p:nvPr/>
        </p:nvSpPr>
        <p:spPr>
          <a:xfrm>
            <a:off x="593853" y="5630308"/>
            <a:ext cx="1864613" cy="461665"/>
          </a:xfrm>
          <a:prstGeom prst="rect">
            <a:avLst/>
          </a:prstGeom>
          <a:noFill/>
        </p:spPr>
        <p:txBody>
          <a:bodyPr wrap="none" rtlCol="0">
            <a:spAutoFit/>
          </a:bodyPr>
          <a:lstStyle/>
          <a:p>
            <a:pPr algn="ctr"/>
            <a:r>
              <a:rPr lang="de-DE" sz="1200" dirty="0" err="1">
                <a:solidFill>
                  <a:srgbClr val="C00000"/>
                </a:solidFill>
              </a:rPr>
              <a:t>Available</a:t>
            </a:r>
            <a:r>
              <a:rPr lang="de-DE" sz="1200" dirty="0">
                <a:solidFill>
                  <a:srgbClr val="C00000"/>
                </a:solidFill>
              </a:rPr>
              <a:t> Components</a:t>
            </a:r>
          </a:p>
          <a:p>
            <a:pPr algn="ctr"/>
            <a:r>
              <a:rPr lang="de-DE" sz="1200" dirty="0">
                <a:solidFill>
                  <a:srgbClr val="C00000"/>
                </a:solidFill>
              </a:rPr>
              <a:t>(</a:t>
            </a:r>
            <a:r>
              <a:rPr lang="de-DE" sz="1200" dirty="0" err="1">
                <a:solidFill>
                  <a:srgbClr val="C00000"/>
                </a:solidFill>
              </a:rPr>
              <a:t>Peripherals</a:t>
            </a:r>
            <a:r>
              <a:rPr lang="de-DE" sz="1200" dirty="0">
                <a:solidFill>
                  <a:srgbClr val="C00000"/>
                </a:solidFill>
              </a:rPr>
              <a:t>, Libraries,..)</a:t>
            </a:r>
            <a:endParaRPr lang="en-GB" sz="1200" dirty="0">
              <a:solidFill>
                <a:srgbClr val="C00000"/>
              </a:solidFill>
            </a:endParaRPr>
          </a:p>
        </p:txBody>
      </p:sp>
      <p:cxnSp>
        <p:nvCxnSpPr>
          <p:cNvPr id="9" name="Straight Connector 8">
            <a:extLst>
              <a:ext uri="{FF2B5EF4-FFF2-40B4-BE49-F238E27FC236}">
                <a16:creationId xmlns:a16="http://schemas.microsoft.com/office/drawing/2014/main" id="{936C0EC7-93C2-40BE-99DD-17818F7E3DAD}"/>
              </a:ext>
            </a:extLst>
          </p:cNvPr>
          <p:cNvCxnSpPr>
            <a:endCxn id="7" idx="0"/>
          </p:cNvCxnSpPr>
          <p:nvPr/>
        </p:nvCxnSpPr>
        <p:spPr>
          <a:xfrm flipH="1">
            <a:off x="1526160" y="4495800"/>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51D8B8F-0BED-429F-84C4-90757F912A3D}"/>
              </a:ext>
            </a:extLst>
          </p:cNvPr>
          <p:cNvSpPr/>
          <p:nvPr/>
        </p:nvSpPr>
        <p:spPr>
          <a:xfrm>
            <a:off x="2743200" y="1905000"/>
            <a:ext cx="3288284"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5066D41A-8EE3-4796-97CC-8C4868CEA8B4}"/>
              </a:ext>
            </a:extLst>
          </p:cNvPr>
          <p:cNvSpPr txBox="1"/>
          <p:nvPr/>
        </p:nvSpPr>
        <p:spPr>
          <a:xfrm>
            <a:off x="3854229" y="5630308"/>
            <a:ext cx="1132041" cy="276999"/>
          </a:xfrm>
          <a:prstGeom prst="rect">
            <a:avLst/>
          </a:prstGeom>
          <a:noFill/>
        </p:spPr>
        <p:txBody>
          <a:bodyPr wrap="none" rtlCol="0">
            <a:spAutoFit/>
          </a:bodyPr>
          <a:lstStyle/>
          <a:p>
            <a:pPr algn="ctr"/>
            <a:r>
              <a:rPr lang="de-DE" sz="1200" dirty="0">
                <a:solidFill>
                  <a:srgbClr val="C00000"/>
                </a:solidFill>
              </a:rPr>
              <a:t>Project Graph</a:t>
            </a:r>
            <a:endParaRPr lang="en-GB" sz="1200" dirty="0">
              <a:solidFill>
                <a:srgbClr val="C00000"/>
              </a:solidFill>
            </a:endParaRPr>
          </a:p>
        </p:txBody>
      </p:sp>
      <p:cxnSp>
        <p:nvCxnSpPr>
          <p:cNvPr id="12" name="Straight Connector 11">
            <a:extLst>
              <a:ext uri="{FF2B5EF4-FFF2-40B4-BE49-F238E27FC236}">
                <a16:creationId xmlns:a16="http://schemas.microsoft.com/office/drawing/2014/main" id="{2699ED6C-B9F0-4239-9334-0FC1AD9E31AE}"/>
              </a:ext>
            </a:extLst>
          </p:cNvPr>
          <p:cNvCxnSpPr>
            <a:endCxn id="11" idx="0"/>
          </p:cNvCxnSpPr>
          <p:nvPr/>
        </p:nvCxnSpPr>
        <p:spPr>
          <a:xfrm flipH="1">
            <a:off x="4420250" y="4495800"/>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965F9C3-51F2-489D-8E96-58724BC9E186}"/>
              </a:ext>
            </a:extLst>
          </p:cNvPr>
          <p:cNvSpPr/>
          <p:nvPr/>
        </p:nvSpPr>
        <p:spPr>
          <a:xfrm>
            <a:off x="6031484" y="1905000"/>
            <a:ext cx="2674366"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EB5432B0-92EF-4966-A0CD-6324FE70FDD8}"/>
              </a:ext>
            </a:extLst>
          </p:cNvPr>
          <p:cNvCxnSpPr/>
          <p:nvPr/>
        </p:nvCxnSpPr>
        <p:spPr>
          <a:xfrm flipH="1">
            <a:off x="7336408" y="4508653"/>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6E347B6-49E3-4854-89EA-4933B5D30F01}"/>
              </a:ext>
            </a:extLst>
          </p:cNvPr>
          <p:cNvSpPr txBox="1"/>
          <p:nvPr/>
        </p:nvSpPr>
        <p:spPr>
          <a:xfrm>
            <a:off x="330764" y="131150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
        <p:nvSpPr>
          <p:cNvPr id="19" name="TextBox 18">
            <a:extLst>
              <a:ext uri="{FF2B5EF4-FFF2-40B4-BE49-F238E27FC236}">
                <a16:creationId xmlns:a16="http://schemas.microsoft.com/office/drawing/2014/main" id="{D4546B7D-1C5C-4064-A522-0280313DCDB1}"/>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3668040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E29F3-4169-46FC-87A1-505F97B6CF5D}"/>
              </a:ext>
            </a:extLst>
          </p:cNvPr>
          <p:cNvSpPr>
            <a:spLocks noGrp="1"/>
          </p:cNvSpPr>
          <p:nvPr>
            <p:ph type="title"/>
          </p:nvPr>
        </p:nvSpPr>
        <p:spPr/>
        <p:txBody>
          <a:bodyPr/>
          <a:lstStyle/>
          <a:p>
            <a:r>
              <a:rPr lang="de-DE" dirty="0" err="1"/>
              <a:t>Harmony</a:t>
            </a:r>
            <a:r>
              <a:rPr lang="de-DE" dirty="0"/>
              <a:t> V3</a:t>
            </a:r>
            <a:endParaRPr lang="en-GB" dirty="0"/>
          </a:p>
        </p:txBody>
      </p:sp>
      <p:pic>
        <p:nvPicPr>
          <p:cNvPr id="4" name="Picture 3">
            <a:extLst>
              <a:ext uri="{FF2B5EF4-FFF2-40B4-BE49-F238E27FC236}">
                <a16:creationId xmlns:a16="http://schemas.microsoft.com/office/drawing/2014/main" id="{A28DD5EC-EF6C-43BF-9203-F08A57DE9DE1}"/>
              </a:ext>
            </a:extLst>
          </p:cNvPr>
          <p:cNvPicPr>
            <a:picLocks noChangeAspect="1"/>
          </p:cNvPicPr>
          <p:nvPr/>
        </p:nvPicPr>
        <p:blipFill rotWithShape="1">
          <a:blip r:embed="rId2"/>
          <a:srcRect t="3970" r="901"/>
          <a:stretch/>
        </p:blipFill>
        <p:spPr>
          <a:xfrm>
            <a:off x="381000" y="1530427"/>
            <a:ext cx="8382000" cy="3686175"/>
          </a:xfrm>
          <a:prstGeom prst="rect">
            <a:avLst/>
          </a:prstGeom>
          <a:ln>
            <a:solidFill>
              <a:schemeClr val="bg1">
                <a:lumMod val="50000"/>
              </a:schemeClr>
            </a:solidFill>
          </a:ln>
        </p:spPr>
      </p:pic>
      <p:cxnSp>
        <p:nvCxnSpPr>
          <p:cNvPr id="6" name="Straight Arrow Connector 5">
            <a:extLst>
              <a:ext uri="{FF2B5EF4-FFF2-40B4-BE49-F238E27FC236}">
                <a16:creationId xmlns:a16="http://schemas.microsoft.com/office/drawing/2014/main" id="{9A0F37E3-27F2-4C9F-BC88-F6FC4C41D4B8}"/>
              </a:ext>
            </a:extLst>
          </p:cNvPr>
          <p:cNvCxnSpPr>
            <a:cxnSpLocks/>
          </p:cNvCxnSpPr>
          <p:nvPr/>
        </p:nvCxnSpPr>
        <p:spPr>
          <a:xfrm>
            <a:off x="1752600" y="3810000"/>
            <a:ext cx="1371600" cy="0"/>
          </a:xfrm>
          <a:prstGeom prst="straightConnector1">
            <a:avLst/>
          </a:prstGeom>
          <a:ln w="25400">
            <a:solidFill>
              <a:srgbClr val="E4061E"/>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3BEE84-FEEF-4FF0-9D84-A1657A1F0EE3}"/>
              </a:ext>
            </a:extLst>
          </p:cNvPr>
          <p:cNvCxnSpPr>
            <a:cxnSpLocks/>
          </p:cNvCxnSpPr>
          <p:nvPr/>
        </p:nvCxnSpPr>
        <p:spPr>
          <a:xfrm>
            <a:off x="3657600" y="3124200"/>
            <a:ext cx="2552700" cy="0"/>
          </a:xfrm>
          <a:prstGeom prst="straightConnector1">
            <a:avLst/>
          </a:prstGeom>
          <a:ln w="25400">
            <a:solidFill>
              <a:srgbClr val="4B9E4D"/>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A40705-D568-4880-83D8-AD7D35CA2B9F}"/>
              </a:ext>
            </a:extLst>
          </p:cNvPr>
          <p:cNvCxnSpPr>
            <a:cxnSpLocks/>
          </p:cNvCxnSpPr>
          <p:nvPr/>
        </p:nvCxnSpPr>
        <p:spPr>
          <a:xfrm flipH="1" flipV="1">
            <a:off x="3429000" y="2895600"/>
            <a:ext cx="228600" cy="228600"/>
          </a:xfrm>
          <a:prstGeom prst="straightConnector1">
            <a:avLst/>
          </a:prstGeom>
          <a:ln w="25400">
            <a:solidFill>
              <a:srgbClr val="4B9E4D"/>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5707486-56B7-43E7-B2E1-25D5D20C6220}"/>
              </a:ext>
            </a:extLst>
          </p:cNvPr>
          <p:cNvSpPr/>
          <p:nvPr/>
        </p:nvSpPr>
        <p:spPr>
          <a:xfrm>
            <a:off x="3810000" y="2438400"/>
            <a:ext cx="1676402" cy="53339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8C8C5FB-C28D-43A7-AB3C-3C6D9EF9977C}"/>
              </a:ext>
            </a:extLst>
          </p:cNvPr>
          <p:cNvSpPr/>
          <p:nvPr/>
        </p:nvSpPr>
        <p:spPr>
          <a:xfrm>
            <a:off x="533400" y="3581403"/>
            <a:ext cx="838200" cy="533398"/>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D75E597A-8F66-4677-9D15-10D5BEB444CB}"/>
              </a:ext>
            </a:extLst>
          </p:cNvPr>
          <p:cNvSpPr txBox="1"/>
          <p:nvPr/>
        </p:nvSpPr>
        <p:spPr>
          <a:xfrm>
            <a:off x="330764" y="131150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
        <p:nvSpPr>
          <p:cNvPr id="10" name="TextBox 9">
            <a:extLst>
              <a:ext uri="{FF2B5EF4-FFF2-40B4-BE49-F238E27FC236}">
                <a16:creationId xmlns:a16="http://schemas.microsoft.com/office/drawing/2014/main" id="{E5792BAC-AF0F-4F6D-A6A7-8A4754B27CBC}"/>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562660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48" name="Picture 47">
            <a:extLst>
              <a:ext uri="{FF2B5EF4-FFF2-40B4-BE49-F238E27FC236}">
                <a16:creationId xmlns:a16="http://schemas.microsoft.com/office/drawing/2014/main" id="{AECCD8DB-04B8-49A6-8BD0-4C133FD40E73}"/>
              </a:ext>
            </a:extLst>
          </p:cNvPr>
          <p:cNvPicPr>
            <a:picLocks noChangeAspect="1"/>
          </p:cNvPicPr>
          <p:nvPr/>
        </p:nvPicPr>
        <p:blipFill rotWithShape="1">
          <a:blip r:embed="rId3"/>
          <a:srcRect l="11875" r="51250"/>
          <a:stretch/>
        </p:blipFill>
        <p:spPr>
          <a:xfrm>
            <a:off x="314899" y="1371600"/>
            <a:ext cx="6210300" cy="4736669"/>
          </a:xfrm>
          <a:prstGeom prst="rect">
            <a:avLst/>
          </a:prstGeom>
          <a:ln>
            <a:solidFill>
              <a:schemeClr val="bg1">
                <a:lumMod val="50000"/>
              </a:schemeClr>
            </a:solidFill>
          </a:ln>
        </p:spPr>
      </p:pic>
      <p:cxnSp>
        <p:nvCxnSpPr>
          <p:cNvPr id="56" name="Straight Arrow Connector 55">
            <a:extLst>
              <a:ext uri="{FF2B5EF4-FFF2-40B4-BE49-F238E27FC236}">
                <a16:creationId xmlns:a16="http://schemas.microsoft.com/office/drawing/2014/main" id="{919F66E1-7807-4053-AB7A-785355A6CD37}"/>
              </a:ext>
            </a:extLst>
          </p:cNvPr>
          <p:cNvCxnSpPr>
            <a:cxnSpLocks/>
          </p:cNvCxnSpPr>
          <p:nvPr/>
        </p:nvCxnSpPr>
        <p:spPr>
          <a:xfrm>
            <a:off x="2075530" y="1600200"/>
            <a:ext cx="743870" cy="990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C88DA8B-8E57-4432-90BD-E6B81BC16CC7}"/>
              </a:ext>
            </a:extLst>
          </p:cNvPr>
          <p:cNvSpPr txBox="1"/>
          <p:nvPr/>
        </p:nvSpPr>
        <p:spPr>
          <a:xfrm>
            <a:off x="229055" y="1302604"/>
            <a:ext cx="1846475" cy="830997"/>
          </a:xfrm>
          <a:prstGeom prst="rect">
            <a:avLst/>
          </a:prstGeom>
          <a:solidFill>
            <a:schemeClr val="bg1"/>
          </a:solidFill>
          <a:ln>
            <a:solidFill>
              <a:schemeClr val="tx1"/>
            </a:solidFill>
          </a:ln>
        </p:spPr>
        <p:txBody>
          <a:bodyPr wrap="square" rtlCol="0">
            <a:spAutoFit/>
          </a:bodyPr>
          <a:lstStyle/>
          <a:p>
            <a:r>
              <a:rPr lang="de-DE" sz="1200" dirty="0" err="1"/>
              <a:t>Peripheral</a:t>
            </a:r>
            <a:r>
              <a:rPr lang="de-DE" sz="1200" dirty="0"/>
              <a:t> </a:t>
            </a:r>
            <a:r>
              <a:rPr lang="de-DE" sz="1200" dirty="0" err="1"/>
              <a:t>initialization</a:t>
            </a:r>
            <a:r>
              <a:rPr lang="de-DE" sz="1200" dirty="0"/>
              <a:t> </a:t>
            </a:r>
            <a:r>
              <a:rPr lang="de-DE" sz="1200" dirty="0" err="1"/>
              <a:t>only</a:t>
            </a:r>
            <a:r>
              <a:rPr lang="de-DE" sz="1200" dirty="0"/>
              <a:t>. </a:t>
            </a:r>
            <a:r>
              <a:rPr lang="de-DE" sz="1200" dirty="0" err="1"/>
              <a:t>No</a:t>
            </a:r>
            <a:r>
              <a:rPr lang="de-DE" sz="1200" dirty="0"/>
              <a:t> Driver!</a:t>
            </a:r>
          </a:p>
          <a:p>
            <a:r>
              <a:rPr lang="de-DE" sz="1200" dirty="0"/>
              <a:t>Access </a:t>
            </a:r>
            <a:r>
              <a:rPr lang="de-DE" sz="1200" dirty="0" err="1"/>
              <a:t>completely</a:t>
            </a:r>
            <a:r>
              <a:rPr lang="de-DE" sz="1200" dirty="0"/>
              <a:t> </a:t>
            </a:r>
            <a:r>
              <a:rPr lang="de-DE" sz="1200" dirty="0" err="1"/>
              <a:t>managed</a:t>
            </a:r>
            <a:r>
              <a:rPr lang="de-DE" sz="1200" dirty="0"/>
              <a:t> </a:t>
            </a:r>
            <a:r>
              <a:rPr lang="de-DE" sz="1200" dirty="0" err="1"/>
              <a:t>from</a:t>
            </a:r>
            <a:r>
              <a:rPr lang="de-DE" sz="1200" dirty="0"/>
              <a:t> end-user </a:t>
            </a:r>
            <a:endParaRPr lang="en-GB" sz="1200" dirty="0"/>
          </a:p>
        </p:txBody>
      </p:sp>
      <p:sp>
        <p:nvSpPr>
          <p:cNvPr id="59" name="TextBox 58">
            <a:extLst>
              <a:ext uri="{FF2B5EF4-FFF2-40B4-BE49-F238E27FC236}">
                <a16:creationId xmlns:a16="http://schemas.microsoft.com/office/drawing/2014/main" id="{4AA8D1AB-AA0D-4FF1-95F0-6B4E81E18195}"/>
              </a:ext>
            </a:extLst>
          </p:cNvPr>
          <p:cNvSpPr txBox="1"/>
          <p:nvPr/>
        </p:nvSpPr>
        <p:spPr>
          <a:xfrm>
            <a:off x="229055" y="611088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
        <p:nvSpPr>
          <p:cNvPr id="8" name="TextBox 7">
            <a:extLst>
              <a:ext uri="{FF2B5EF4-FFF2-40B4-BE49-F238E27FC236}">
                <a16:creationId xmlns:a16="http://schemas.microsoft.com/office/drawing/2014/main" id="{E0F4E2D3-85D6-46F0-A4BE-71A9E417D5E5}"/>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4202837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br>
              <a:rPr lang="en-US" dirty="0"/>
            </a:br>
            <a:r>
              <a:rPr lang="en-US" sz="2400" dirty="0"/>
              <a:t>Five Layer Model and Applications</a:t>
            </a:r>
            <a:endParaRPr lang="en-US" dirty="0"/>
          </a:p>
        </p:txBody>
      </p:sp>
      <p:sp>
        <p:nvSpPr>
          <p:cNvPr id="5" name="Content Placeholder 4"/>
          <p:cNvSpPr>
            <a:spLocks noGrp="1"/>
          </p:cNvSpPr>
          <p:nvPr>
            <p:ph idx="1"/>
          </p:nvPr>
        </p:nvSpPr>
        <p:spPr>
          <a:xfrm>
            <a:off x="152400" y="1219200"/>
            <a:ext cx="8839200" cy="6032421"/>
          </a:xfrm>
        </p:spPr>
        <p:txBody>
          <a:bodyPr>
            <a:spAutoFit/>
          </a:bodyPr>
          <a:lstStyle/>
          <a:p>
            <a:r>
              <a:rPr lang="en-US" dirty="0"/>
              <a:t>Five Layer Software Model</a:t>
            </a:r>
          </a:p>
          <a:p>
            <a:pPr lvl="1"/>
            <a:r>
              <a:rPr lang="en-US" dirty="0"/>
              <a:t>Application Layer</a:t>
            </a:r>
          </a:p>
          <a:p>
            <a:pPr lvl="1"/>
            <a:r>
              <a:rPr lang="en-US" dirty="0"/>
              <a:t>Transport Layer</a:t>
            </a:r>
          </a:p>
          <a:p>
            <a:pPr lvl="1"/>
            <a:r>
              <a:rPr lang="en-US" dirty="0"/>
              <a:t>Network Layer</a:t>
            </a:r>
          </a:p>
          <a:p>
            <a:pPr lvl="1"/>
            <a:r>
              <a:rPr lang="en-US" dirty="0"/>
              <a:t>Data Link Layer</a:t>
            </a:r>
          </a:p>
          <a:p>
            <a:pPr lvl="1"/>
            <a:r>
              <a:rPr lang="en-US" dirty="0"/>
              <a:t>Physical Layer</a:t>
            </a:r>
          </a:p>
          <a:p>
            <a:r>
              <a:rPr lang="en-US" dirty="0"/>
              <a:t>TCP vs. UDP</a:t>
            </a:r>
          </a:p>
          <a:p>
            <a:r>
              <a:rPr lang="en-US" dirty="0"/>
              <a:t>TCP/IP Applications</a:t>
            </a:r>
          </a:p>
          <a:p>
            <a:pPr lvl="1"/>
            <a:r>
              <a:rPr lang="en-US" sz="2800" dirty="0"/>
              <a:t>DNS, NBNS, SNTP, DHCP, SNMP, Telnet, SMTP, HTTP</a:t>
            </a:r>
          </a:p>
          <a:p>
            <a:pPr lvl="1"/>
            <a:endParaRPr lang="en-US" dirty="0"/>
          </a:p>
        </p:txBody>
      </p:sp>
      <p:grpSp>
        <p:nvGrpSpPr>
          <p:cNvPr id="2" name="Group 5"/>
          <p:cNvGrpSpPr/>
          <p:nvPr>
            <p:custDataLst>
              <p:tags r:id="rId3"/>
            </p:custDataLst>
          </p:nvPr>
        </p:nvGrpSpPr>
        <p:grpSpPr>
          <a:xfrm>
            <a:off x="5702318" y="2256798"/>
            <a:ext cx="2936647" cy="2576946"/>
            <a:chOff x="5702318" y="2256798"/>
            <a:chExt cx="2936647" cy="2576946"/>
          </a:xfrm>
        </p:grpSpPr>
        <p:sp>
          <p:nvSpPr>
            <p:cNvPr id="7" name="AutoShape 4"/>
            <p:cNvSpPr>
              <a:spLocks noChangeArrowheads="1"/>
            </p:cNvSpPr>
            <p:nvPr/>
          </p:nvSpPr>
          <p:spPr bwMode="auto">
            <a:xfrm>
              <a:off x="5931391" y="2256798"/>
              <a:ext cx="2707574" cy="2576946"/>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8" name="Picture 34"/>
            <p:cNvPicPr>
              <a:picLocks noChangeAspect="1" noChangeArrowheads="1"/>
            </p:cNvPicPr>
            <p:nvPr>
              <p:custDataLst>
                <p:tags r:id="rId4"/>
              </p:custDataLst>
            </p:nvPr>
          </p:nvPicPr>
          <p:blipFill>
            <a:blip r:embed="rId8" cstate="print"/>
            <a:srcRect/>
            <a:stretch>
              <a:fillRect/>
            </a:stretch>
          </p:blipFill>
          <p:spPr bwMode="auto">
            <a:xfrm>
              <a:off x="6299201" y="2331804"/>
              <a:ext cx="724715" cy="655152"/>
            </a:xfrm>
            <a:prstGeom prst="rect">
              <a:avLst/>
            </a:prstGeom>
            <a:noFill/>
            <a:ln w="9525">
              <a:noFill/>
              <a:miter lim="800000"/>
              <a:headEnd/>
              <a:tailEnd/>
            </a:ln>
          </p:spPr>
        </p:pic>
        <p:sp>
          <p:nvSpPr>
            <p:cNvPr id="9" name="Rectangle 8"/>
            <p:cNvSpPr>
              <a:spLocks noChangeArrowheads="1"/>
            </p:cNvSpPr>
            <p:nvPr/>
          </p:nvSpPr>
          <p:spPr bwMode="auto">
            <a:xfrm>
              <a:off x="6035511" y="3042893"/>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10" name="Rectangle 9"/>
            <p:cNvSpPr>
              <a:spLocks noChangeArrowheads="1"/>
            </p:cNvSpPr>
            <p:nvPr/>
          </p:nvSpPr>
          <p:spPr bwMode="auto">
            <a:xfrm>
              <a:off x="6035456" y="3377448"/>
              <a:ext cx="2488647"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11" name="Rectangle 10"/>
            <p:cNvSpPr>
              <a:spLocks noChangeArrowheads="1"/>
            </p:cNvSpPr>
            <p:nvPr/>
          </p:nvSpPr>
          <p:spPr bwMode="auto">
            <a:xfrm>
              <a:off x="6035952" y="3709706"/>
              <a:ext cx="2488151"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12" name="Rectangle 29"/>
            <p:cNvSpPr>
              <a:spLocks noChangeArrowheads="1"/>
            </p:cNvSpPr>
            <p:nvPr/>
          </p:nvSpPr>
          <p:spPr bwMode="auto">
            <a:xfrm>
              <a:off x="6036532" y="4054363"/>
              <a:ext cx="2487398"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13" name="PPTShape_1"/>
            <p:cNvSpPr>
              <a:spLocks noChangeArrowheads="1"/>
            </p:cNvSpPr>
            <p:nvPr/>
          </p:nvSpPr>
          <p:spPr bwMode="auto">
            <a:xfrm>
              <a:off x="6035964" y="4399543"/>
              <a:ext cx="2488035"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sp>
          <p:nvSpPr>
            <p:cNvPr id="14" name="TextBox 13"/>
            <p:cNvSpPr txBox="1"/>
            <p:nvPr/>
          </p:nvSpPr>
          <p:spPr>
            <a:xfrm>
              <a:off x="7107048" y="2268672"/>
              <a:ext cx="1246909" cy="707886"/>
            </a:xfrm>
            <a:prstGeom prst="rect">
              <a:avLst/>
            </a:prstGeom>
            <a:noFill/>
          </p:spPr>
          <p:txBody>
            <a:bodyPr wrap="square" rtlCol="0">
              <a:spAutoFit/>
            </a:bodyPr>
            <a:lstStyle/>
            <a:p>
              <a:pPr algn="ctr"/>
              <a:r>
                <a:rPr lang="en-US" sz="2000" b="1" dirty="0"/>
                <a:t>Network Host</a:t>
              </a:r>
            </a:p>
          </p:txBody>
        </p:sp>
        <p:graphicFrame>
          <p:nvGraphicFramePr>
            <p:cNvPr id="15" name="Object 2"/>
            <p:cNvGraphicFramePr>
              <a:graphicFrameLocks noChangeAspect="1"/>
            </p:cNvGraphicFramePr>
            <p:nvPr/>
          </p:nvGraphicFramePr>
          <p:xfrm>
            <a:off x="5704223" y="4409303"/>
            <a:ext cx="306388" cy="306387"/>
          </p:xfrm>
          <a:graphic>
            <a:graphicData uri="http://schemas.openxmlformats.org/presentationml/2006/ole">
              <mc:AlternateContent xmlns:mc="http://schemas.openxmlformats.org/markup-compatibility/2006">
                <mc:Choice xmlns:v="urn:schemas-microsoft-com:vml" Requires="v">
                  <p:oleObj spid="_x0000_s1031" r:id="rId9" imgW="942840" imgH="942840" progId="">
                    <p:embed/>
                  </p:oleObj>
                </mc:Choice>
                <mc:Fallback>
                  <p:oleObj r:id="rId9" imgW="942840" imgH="942840" progId="">
                    <p:embed/>
                    <p:pic>
                      <p:nvPicPr>
                        <p:cNvPr id="15"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04223" y="4409303"/>
                          <a:ext cx="306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6" name="Object 3"/>
            <p:cNvGraphicFramePr>
              <a:graphicFrameLocks noChangeAspect="1"/>
            </p:cNvGraphicFramePr>
            <p:nvPr/>
          </p:nvGraphicFramePr>
          <p:xfrm>
            <a:off x="5705811" y="4062275"/>
            <a:ext cx="306387" cy="306388"/>
          </p:xfrm>
          <a:graphic>
            <a:graphicData uri="http://schemas.openxmlformats.org/presentationml/2006/ole">
              <mc:AlternateContent xmlns:mc="http://schemas.openxmlformats.org/markup-compatibility/2006">
                <mc:Choice xmlns:v="urn:schemas-microsoft-com:vml" Requires="v">
                  <p:oleObj spid="_x0000_s1032" r:id="rId11" imgW="942840" imgH="942840" progId="">
                    <p:embed/>
                  </p:oleObj>
                </mc:Choice>
                <mc:Fallback>
                  <p:oleObj r:id="rId11" imgW="942840" imgH="942840" progId="">
                    <p:embed/>
                    <p:pic>
                      <p:nvPicPr>
                        <p:cNvPr id="16"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05811" y="406227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7" name="Object 4"/>
            <p:cNvGraphicFramePr>
              <a:graphicFrameLocks noChangeAspect="1"/>
            </p:cNvGraphicFramePr>
            <p:nvPr/>
          </p:nvGraphicFramePr>
          <p:xfrm>
            <a:off x="5704223" y="3718105"/>
            <a:ext cx="306388" cy="306388"/>
          </p:xfrm>
          <a:graphic>
            <a:graphicData uri="http://schemas.openxmlformats.org/presentationml/2006/ole">
              <mc:AlternateContent xmlns:mc="http://schemas.openxmlformats.org/markup-compatibility/2006">
                <mc:Choice xmlns:v="urn:schemas-microsoft-com:vml" Requires="v">
                  <p:oleObj spid="_x0000_s1033" r:id="rId13" imgW="942840" imgH="942840" progId="">
                    <p:embed/>
                  </p:oleObj>
                </mc:Choice>
                <mc:Fallback>
                  <p:oleObj r:id="rId13" imgW="942840" imgH="942840" progId="">
                    <p:embed/>
                    <p:pic>
                      <p:nvPicPr>
                        <p:cNvPr id="17"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04223" y="3718105"/>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8" name="Object 5"/>
            <p:cNvGraphicFramePr>
              <a:graphicFrameLocks noChangeAspect="1"/>
            </p:cNvGraphicFramePr>
            <p:nvPr/>
          </p:nvGraphicFramePr>
          <p:xfrm>
            <a:off x="5704541" y="3375840"/>
            <a:ext cx="306387" cy="304800"/>
          </p:xfrm>
          <a:graphic>
            <a:graphicData uri="http://schemas.openxmlformats.org/presentationml/2006/ole">
              <mc:AlternateContent xmlns:mc="http://schemas.openxmlformats.org/markup-compatibility/2006">
                <mc:Choice xmlns:v="urn:schemas-microsoft-com:vml" Requires="v">
                  <p:oleObj spid="_x0000_s1034" r:id="rId15" imgW="942840" imgH="942840" progId="">
                    <p:embed/>
                  </p:oleObj>
                </mc:Choice>
                <mc:Fallback>
                  <p:oleObj r:id="rId15" imgW="942840" imgH="942840" progId="">
                    <p:embed/>
                    <p:pic>
                      <p:nvPicPr>
                        <p:cNvPr id="18"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04541" y="3375840"/>
                          <a:ext cx="306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9" name="Object 6"/>
            <p:cNvGraphicFramePr>
              <a:graphicFrameLocks noChangeAspect="1"/>
            </p:cNvGraphicFramePr>
            <p:nvPr/>
          </p:nvGraphicFramePr>
          <p:xfrm>
            <a:off x="5702318" y="3036750"/>
            <a:ext cx="306388" cy="306388"/>
          </p:xfrm>
          <a:graphic>
            <a:graphicData uri="http://schemas.openxmlformats.org/presentationml/2006/ole">
              <mc:AlternateContent xmlns:mc="http://schemas.openxmlformats.org/markup-compatibility/2006">
                <mc:Choice xmlns:v="urn:schemas-microsoft-com:vml" Requires="v">
                  <p:oleObj spid="_x0000_s1035" r:id="rId17" imgW="942840" imgH="942840" progId="">
                    <p:embed/>
                  </p:oleObj>
                </mc:Choice>
                <mc:Fallback>
                  <p:oleObj r:id="rId17" imgW="942840" imgH="942840" progId="">
                    <p:embed/>
                    <p:pic>
                      <p:nvPicPr>
                        <p:cNvPr id="19" name="Object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02318" y="3036750"/>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3" name="Group 227"/>
            <p:cNvGrpSpPr>
              <a:grpSpLocks noChangeAspect="1"/>
            </p:cNvGrpSpPr>
            <p:nvPr>
              <p:custDataLst>
                <p:tags r:id="rId5"/>
              </p:custDataLst>
            </p:nvPr>
          </p:nvGrpSpPr>
          <p:grpSpPr>
            <a:xfrm>
              <a:off x="8080643" y="4419604"/>
              <a:ext cx="532846" cy="410664"/>
              <a:chOff x="3547110" y="1885950"/>
              <a:chExt cx="598170" cy="461010"/>
            </a:xfrm>
            <a:effectLst>
              <a:outerShdw blurRad="50800" dist="50800" dir="2700000" algn="ctr" rotWithShape="0">
                <a:srgbClr val="000000">
                  <a:alpha val="40000"/>
                </a:srgbClr>
              </a:outerShdw>
            </a:effectLst>
          </p:grpSpPr>
          <p:sp>
            <p:nvSpPr>
              <p:cNvPr id="21" name="Cube 20"/>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22" name="Rectangle 21"/>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23" name="Straight Connector 22"/>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4" name="Straight Connector 23"/>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25" name="Rectangle 24"/>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26" name="Rectangle 25"/>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27" name="Straight Connector 26"/>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8" name="Straight Connector 27"/>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9" name="Straight Connector 28"/>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0" name="Straight Connector 29"/>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1" name="Straight Connector 30"/>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2" name="Straight Connector 31"/>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33" name="Straight Connector 32"/>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4" name="Straight Connector 33"/>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35" name="Straight Connector 34"/>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grpSp>
    </p:spTree>
    <p:custDataLst>
      <p:tags r:id="rId2"/>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5" name="Picture 4">
            <a:extLst>
              <a:ext uri="{FF2B5EF4-FFF2-40B4-BE49-F238E27FC236}">
                <a16:creationId xmlns:a16="http://schemas.microsoft.com/office/drawing/2014/main" id="{0E3428FD-6E31-474C-B99B-80C2FD9B379C}"/>
              </a:ext>
            </a:extLst>
          </p:cNvPr>
          <p:cNvPicPr>
            <a:picLocks noChangeAspect="1"/>
          </p:cNvPicPr>
          <p:nvPr/>
        </p:nvPicPr>
        <p:blipFill>
          <a:blip r:embed="rId3"/>
          <a:stretch>
            <a:fillRect/>
          </a:stretch>
        </p:blipFill>
        <p:spPr>
          <a:xfrm>
            <a:off x="699615" y="1752600"/>
            <a:ext cx="7648575" cy="3124200"/>
          </a:xfrm>
          <a:prstGeom prst="rect">
            <a:avLst/>
          </a:prstGeom>
        </p:spPr>
      </p:pic>
      <p:cxnSp>
        <p:nvCxnSpPr>
          <p:cNvPr id="6" name="Straight Arrow Connector 5">
            <a:extLst>
              <a:ext uri="{FF2B5EF4-FFF2-40B4-BE49-F238E27FC236}">
                <a16:creationId xmlns:a16="http://schemas.microsoft.com/office/drawing/2014/main" id="{E62357C5-DDF2-4B19-8CBC-35A1C354AA1F}"/>
              </a:ext>
            </a:extLst>
          </p:cNvPr>
          <p:cNvCxnSpPr>
            <a:cxnSpLocks/>
          </p:cNvCxnSpPr>
          <p:nvPr/>
        </p:nvCxnSpPr>
        <p:spPr>
          <a:xfrm>
            <a:off x="2075530" y="1600200"/>
            <a:ext cx="1150578" cy="856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9D641C5-D261-41EB-9131-7F114C7A9792}"/>
              </a:ext>
            </a:extLst>
          </p:cNvPr>
          <p:cNvSpPr txBox="1"/>
          <p:nvPr/>
        </p:nvSpPr>
        <p:spPr>
          <a:xfrm>
            <a:off x="229055" y="1302604"/>
            <a:ext cx="1846475" cy="830997"/>
          </a:xfrm>
          <a:prstGeom prst="rect">
            <a:avLst/>
          </a:prstGeom>
          <a:solidFill>
            <a:schemeClr val="bg1"/>
          </a:solidFill>
          <a:ln>
            <a:solidFill>
              <a:schemeClr val="tx1"/>
            </a:solidFill>
          </a:ln>
        </p:spPr>
        <p:txBody>
          <a:bodyPr wrap="square" rtlCol="0">
            <a:spAutoFit/>
          </a:bodyPr>
          <a:lstStyle/>
          <a:p>
            <a:r>
              <a:rPr lang="de-DE" sz="1200" err="1"/>
              <a:t>Peripheral</a:t>
            </a:r>
            <a:r>
              <a:rPr lang="de-DE" sz="1200"/>
              <a:t> initialization </a:t>
            </a:r>
            <a:r>
              <a:rPr lang="de-DE" sz="1200" dirty="0" err="1"/>
              <a:t>only</a:t>
            </a:r>
            <a:r>
              <a:rPr lang="de-DE" sz="1200" dirty="0"/>
              <a:t>. </a:t>
            </a:r>
            <a:r>
              <a:rPr lang="de-DE" sz="1200" dirty="0" err="1"/>
              <a:t>No</a:t>
            </a:r>
            <a:r>
              <a:rPr lang="de-DE" sz="1200" dirty="0"/>
              <a:t> Driver!</a:t>
            </a:r>
          </a:p>
          <a:p>
            <a:r>
              <a:rPr lang="de-DE" sz="1200" dirty="0"/>
              <a:t>Access </a:t>
            </a:r>
            <a:r>
              <a:rPr lang="de-DE" sz="1200" dirty="0" err="1"/>
              <a:t>completely</a:t>
            </a:r>
            <a:r>
              <a:rPr lang="de-DE" sz="1200" dirty="0"/>
              <a:t> </a:t>
            </a:r>
            <a:r>
              <a:rPr lang="de-DE" sz="1200" dirty="0" err="1"/>
              <a:t>managed</a:t>
            </a:r>
            <a:r>
              <a:rPr lang="de-DE" sz="1200" dirty="0"/>
              <a:t> </a:t>
            </a:r>
            <a:r>
              <a:rPr lang="de-DE" sz="1200" dirty="0" err="1"/>
              <a:t>from</a:t>
            </a:r>
            <a:r>
              <a:rPr lang="de-DE" sz="1200" dirty="0"/>
              <a:t> end-user </a:t>
            </a:r>
            <a:endParaRPr lang="en-GB" sz="1200" dirty="0"/>
          </a:p>
        </p:txBody>
      </p:sp>
      <p:cxnSp>
        <p:nvCxnSpPr>
          <p:cNvPr id="8" name="Straight Arrow Connector 7">
            <a:extLst>
              <a:ext uri="{FF2B5EF4-FFF2-40B4-BE49-F238E27FC236}">
                <a16:creationId xmlns:a16="http://schemas.microsoft.com/office/drawing/2014/main" id="{18948895-0944-4144-89DE-A53FB957EAE9}"/>
              </a:ext>
            </a:extLst>
          </p:cNvPr>
          <p:cNvCxnSpPr>
            <a:cxnSpLocks/>
          </p:cNvCxnSpPr>
          <p:nvPr/>
        </p:nvCxnSpPr>
        <p:spPr>
          <a:xfrm flipH="1" flipV="1">
            <a:off x="5105401" y="3200400"/>
            <a:ext cx="1371599" cy="410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3B185F-9847-4514-9F69-B832678746A2}"/>
              </a:ext>
            </a:extLst>
          </p:cNvPr>
          <p:cNvSpPr txBox="1"/>
          <p:nvPr/>
        </p:nvSpPr>
        <p:spPr>
          <a:xfrm>
            <a:off x="6157861" y="3460759"/>
            <a:ext cx="1846475" cy="646331"/>
          </a:xfrm>
          <a:prstGeom prst="rect">
            <a:avLst/>
          </a:prstGeom>
          <a:solidFill>
            <a:schemeClr val="bg1"/>
          </a:solidFill>
          <a:ln>
            <a:solidFill>
              <a:schemeClr val="tx1"/>
            </a:solidFill>
          </a:ln>
        </p:spPr>
        <p:txBody>
          <a:bodyPr wrap="square" rtlCol="0">
            <a:spAutoFit/>
          </a:bodyPr>
          <a:lstStyle/>
          <a:p>
            <a:r>
              <a:rPr lang="de-DE" sz="1200" dirty="0" err="1"/>
              <a:t>Complex</a:t>
            </a:r>
            <a:r>
              <a:rPr lang="de-DE" sz="1200" dirty="0"/>
              <a:t> </a:t>
            </a:r>
            <a:r>
              <a:rPr lang="de-DE" sz="1200" dirty="0" err="1"/>
              <a:t>driver</a:t>
            </a:r>
            <a:r>
              <a:rPr lang="de-DE" sz="1200" dirty="0"/>
              <a:t> </a:t>
            </a:r>
            <a:r>
              <a:rPr lang="de-DE" sz="1200" dirty="0" err="1"/>
              <a:t>to</a:t>
            </a:r>
            <a:r>
              <a:rPr lang="de-DE" sz="1200" dirty="0"/>
              <a:t> manage </a:t>
            </a:r>
            <a:r>
              <a:rPr lang="de-DE" sz="1200" dirty="0" err="1"/>
              <a:t>access</a:t>
            </a:r>
            <a:r>
              <a:rPr lang="de-DE" sz="1200" dirty="0"/>
              <a:t> </a:t>
            </a:r>
            <a:r>
              <a:rPr lang="de-DE" sz="1200" dirty="0" err="1"/>
              <a:t>to</a:t>
            </a:r>
            <a:r>
              <a:rPr lang="de-DE" sz="1200" dirty="0"/>
              <a:t> multiple UARTs</a:t>
            </a:r>
            <a:endParaRPr lang="en-GB" sz="1200" dirty="0"/>
          </a:p>
        </p:txBody>
      </p:sp>
      <p:cxnSp>
        <p:nvCxnSpPr>
          <p:cNvPr id="13" name="Straight Arrow Connector 12">
            <a:extLst>
              <a:ext uri="{FF2B5EF4-FFF2-40B4-BE49-F238E27FC236}">
                <a16:creationId xmlns:a16="http://schemas.microsoft.com/office/drawing/2014/main" id="{FE075767-18AD-4068-A0FF-18A846D59DE2}"/>
              </a:ext>
            </a:extLst>
          </p:cNvPr>
          <p:cNvCxnSpPr>
            <a:cxnSpLocks/>
          </p:cNvCxnSpPr>
          <p:nvPr/>
        </p:nvCxnSpPr>
        <p:spPr>
          <a:xfrm flipV="1">
            <a:off x="2075530" y="3444607"/>
            <a:ext cx="1324494" cy="1660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4420516-54C1-418D-9439-BB4110FCE504}"/>
              </a:ext>
            </a:extLst>
          </p:cNvPr>
          <p:cNvCxnSpPr>
            <a:cxnSpLocks/>
            <a:stCxn id="16" idx="0"/>
          </p:cNvCxnSpPr>
          <p:nvPr/>
        </p:nvCxnSpPr>
        <p:spPr>
          <a:xfrm flipV="1">
            <a:off x="2232679" y="4178143"/>
            <a:ext cx="1080387" cy="799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2C0B16B-E3CE-4642-BE44-DEB00739478F}"/>
              </a:ext>
            </a:extLst>
          </p:cNvPr>
          <p:cNvSpPr txBox="1"/>
          <p:nvPr/>
        </p:nvSpPr>
        <p:spPr>
          <a:xfrm>
            <a:off x="1152292" y="4977933"/>
            <a:ext cx="2160774" cy="276999"/>
          </a:xfrm>
          <a:prstGeom prst="rect">
            <a:avLst/>
          </a:prstGeom>
          <a:solidFill>
            <a:schemeClr val="bg1"/>
          </a:solidFill>
          <a:ln>
            <a:solidFill>
              <a:schemeClr val="tx1"/>
            </a:solidFill>
          </a:ln>
        </p:spPr>
        <p:txBody>
          <a:bodyPr wrap="square" rtlCol="0">
            <a:spAutoFit/>
          </a:bodyPr>
          <a:lstStyle/>
          <a:p>
            <a:r>
              <a:rPr lang="de-DE" sz="1200" dirty="0" err="1"/>
              <a:t>Peripheral</a:t>
            </a:r>
            <a:r>
              <a:rPr lang="de-DE" sz="1200" dirty="0"/>
              <a:t> </a:t>
            </a:r>
            <a:r>
              <a:rPr lang="de-DE" sz="1200" dirty="0" err="1"/>
              <a:t>initialization</a:t>
            </a:r>
            <a:r>
              <a:rPr lang="de-DE" sz="1200" dirty="0"/>
              <a:t> </a:t>
            </a:r>
            <a:r>
              <a:rPr lang="de-DE" sz="1200" dirty="0" err="1"/>
              <a:t>only</a:t>
            </a:r>
            <a:r>
              <a:rPr lang="de-DE" sz="1200" dirty="0"/>
              <a:t>.</a:t>
            </a:r>
          </a:p>
        </p:txBody>
      </p:sp>
      <p:sp>
        <p:nvSpPr>
          <p:cNvPr id="17" name="Rectangle 16">
            <a:extLst>
              <a:ext uri="{FF2B5EF4-FFF2-40B4-BE49-F238E27FC236}">
                <a16:creationId xmlns:a16="http://schemas.microsoft.com/office/drawing/2014/main" id="{7354BD6B-CE0D-4818-A7F7-833C634EE13F}"/>
              </a:ext>
            </a:extLst>
          </p:cNvPr>
          <p:cNvSpPr/>
          <p:nvPr/>
        </p:nvSpPr>
        <p:spPr>
          <a:xfrm>
            <a:off x="3226108" y="3810000"/>
            <a:ext cx="964892" cy="64633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FE3E9C02-91A5-4DFB-85C2-F2B4DE199E8D}"/>
              </a:ext>
            </a:extLst>
          </p:cNvPr>
          <p:cNvSpPr/>
          <p:nvPr/>
        </p:nvSpPr>
        <p:spPr>
          <a:xfrm>
            <a:off x="6705600" y="2063079"/>
            <a:ext cx="1642590" cy="116908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C8BFB56D-857C-4EE7-AB7E-1800EA05BEED}"/>
              </a:ext>
            </a:extLst>
          </p:cNvPr>
          <p:cNvPicPr>
            <a:picLocks noChangeAspect="1"/>
          </p:cNvPicPr>
          <p:nvPr/>
        </p:nvPicPr>
        <p:blipFill>
          <a:blip r:embed="rId4"/>
          <a:stretch>
            <a:fillRect/>
          </a:stretch>
        </p:blipFill>
        <p:spPr>
          <a:xfrm>
            <a:off x="6705600" y="5116432"/>
            <a:ext cx="1495425" cy="1200150"/>
          </a:xfrm>
          <a:prstGeom prst="rect">
            <a:avLst/>
          </a:prstGeom>
        </p:spPr>
      </p:pic>
      <p:sp>
        <p:nvSpPr>
          <p:cNvPr id="20" name="Rectangle 19">
            <a:extLst>
              <a:ext uri="{FF2B5EF4-FFF2-40B4-BE49-F238E27FC236}">
                <a16:creationId xmlns:a16="http://schemas.microsoft.com/office/drawing/2014/main" id="{99DC8F6E-8642-403C-A107-2B556AB6DE74}"/>
              </a:ext>
            </a:extLst>
          </p:cNvPr>
          <p:cNvSpPr/>
          <p:nvPr/>
        </p:nvSpPr>
        <p:spPr>
          <a:xfrm>
            <a:off x="4286671" y="3314700"/>
            <a:ext cx="894929" cy="495300"/>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8CDE489E-1FC4-45CB-AAFF-3D222B2FC9C4}"/>
              </a:ext>
            </a:extLst>
          </p:cNvPr>
          <p:cNvSpPr/>
          <p:nvPr/>
        </p:nvSpPr>
        <p:spPr>
          <a:xfrm>
            <a:off x="6557254" y="5029200"/>
            <a:ext cx="1790936" cy="1169080"/>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9C15B5D-C296-4F72-9BF1-1912C1049581}"/>
              </a:ext>
            </a:extLst>
          </p:cNvPr>
          <p:cNvSpPr txBox="1"/>
          <p:nvPr/>
        </p:nvSpPr>
        <p:spPr>
          <a:xfrm>
            <a:off x="6816186" y="1549258"/>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
        <p:nvSpPr>
          <p:cNvPr id="21" name="TextBox 20">
            <a:extLst>
              <a:ext uri="{FF2B5EF4-FFF2-40B4-BE49-F238E27FC236}">
                <a16:creationId xmlns:a16="http://schemas.microsoft.com/office/drawing/2014/main" id="{E6B6D3C8-C320-4B69-B61B-15B1786ED4B1}"/>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31135716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3E59E737-6736-4E7A-A1DC-FB7C04978B5A}"/>
              </a:ext>
            </a:extLst>
          </p:cNvPr>
          <p:cNvPicPr>
            <a:picLocks noChangeAspect="1"/>
          </p:cNvPicPr>
          <p:nvPr/>
        </p:nvPicPr>
        <p:blipFill>
          <a:blip r:embed="rId3"/>
          <a:stretch>
            <a:fillRect/>
          </a:stretch>
        </p:blipFill>
        <p:spPr>
          <a:xfrm>
            <a:off x="217714" y="1584112"/>
            <a:ext cx="8708571" cy="3689776"/>
          </a:xfrm>
          <a:prstGeom prst="rect">
            <a:avLst/>
          </a:prstGeom>
        </p:spPr>
      </p:pic>
      <p:sp>
        <p:nvSpPr>
          <p:cNvPr id="5" name="TextBox 4">
            <a:extLst>
              <a:ext uri="{FF2B5EF4-FFF2-40B4-BE49-F238E27FC236}">
                <a16:creationId xmlns:a16="http://schemas.microsoft.com/office/drawing/2014/main" id="{D1C5E09D-2E87-47E5-A759-D5D9B4DACAD2}"/>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15021844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177413" y="1553905"/>
            <a:ext cx="7524817" cy="461665"/>
          </a:xfrm>
          <a:prstGeom prst="rect">
            <a:avLst/>
          </a:prstGeom>
          <a:noFill/>
        </p:spPr>
        <p:txBody>
          <a:bodyPr wrap="none" rtlCol="0">
            <a:spAutoFit/>
          </a:bodyPr>
          <a:lstStyle/>
          <a:p>
            <a:r>
              <a:rPr lang="de-DE" sz="2400" b="1" dirty="0"/>
              <a:t>Keep + </a:t>
            </a:r>
            <a:r>
              <a:rPr lang="de-DE" sz="2400" b="1" dirty="0" err="1"/>
              <a:t>improve</a:t>
            </a:r>
            <a:r>
              <a:rPr lang="de-DE" sz="2400" b="1" dirty="0"/>
              <a:t> </a:t>
            </a:r>
            <a:r>
              <a:rPr lang="de-DE" sz="2400" b="1" dirty="0" err="1"/>
              <a:t>the</a:t>
            </a:r>
            <a:r>
              <a:rPr lang="de-DE" sz="2400" b="1" dirty="0"/>
              <a:t> </a:t>
            </a:r>
            <a:r>
              <a:rPr lang="de-DE" sz="2400" b="1" dirty="0" err="1"/>
              <a:t>good</a:t>
            </a:r>
            <a:r>
              <a:rPr lang="de-DE" sz="2400" b="1" dirty="0"/>
              <a:t> </a:t>
            </a:r>
            <a:r>
              <a:rPr lang="de-DE" sz="2400" b="1" dirty="0" err="1"/>
              <a:t>things</a:t>
            </a:r>
            <a:r>
              <a:rPr lang="de-DE" sz="2400" b="1" dirty="0"/>
              <a:t> </a:t>
            </a:r>
            <a:r>
              <a:rPr lang="de-DE" sz="2400" b="1" dirty="0" err="1"/>
              <a:t>from</a:t>
            </a:r>
            <a:r>
              <a:rPr lang="de-DE" sz="2400" b="1" dirty="0"/>
              <a:t> </a:t>
            </a:r>
            <a:r>
              <a:rPr lang="de-DE" sz="2400" b="1" dirty="0" err="1"/>
              <a:t>Harmony</a:t>
            </a:r>
            <a:r>
              <a:rPr lang="de-DE" sz="2400" b="1" dirty="0"/>
              <a:t> V2</a:t>
            </a:r>
            <a:endParaRPr lang="en-GB" sz="2400" b="1" dirty="0"/>
          </a:p>
        </p:txBody>
      </p:sp>
      <p:sp>
        <p:nvSpPr>
          <p:cNvPr id="5" name="TextBox 4">
            <a:extLst>
              <a:ext uri="{FF2B5EF4-FFF2-40B4-BE49-F238E27FC236}">
                <a16:creationId xmlns:a16="http://schemas.microsoft.com/office/drawing/2014/main" id="{BF782EC5-61E3-4A43-9F07-20E66ADD4A57}"/>
              </a:ext>
            </a:extLst>
          </p:cNvPr>
          <p:cNvSpPr txBox="1"/>
          <p:nvPr/>
        </p:nvSpPr>
        <p:spPr>
          <a:xfrm>
            <a:off x="232075" y="2015570"/>
            <a:ext cx="2909771" cy="2308324"/>
          </a:xfrm>
          <a:prstGeom prst="rect">
            <a:avLst/>
          </a:prstGeom>
          <a:noFill/>
        </p:spPr>
        <p:txBody>
          <a:bodyPr wrap="none" rtlCol="0">
            <a:spAutoFit/>
          </a:bodyPr>
          <a:lstStyle/>
          <a:p>
            <a:pPr marL="285750" indent="-285750">
              <a:buFont typeface="Arial" panose="020B0604020202020204" pitchFamily="34" charset="0"/>
              <a:buChar char="•"/>
            </a:pPr>
            <a:r>
              <a:rPr lang="de-DE" dirty="0"/>
              <a:t>Clock </a:t>
            </a:r>
            <a:r>
              <a:rPr lang="de-DE" dirty="0" err="1"/>
              <a:t>Initialization</a:t>
            </a:r>
            <a:endParaRPr lang="de-DE" dirty="0"/>
          </a:p>
          <a:p>
            <a:pPr marL="285750" indent="-285750">
              <a:buFont typeface="Arial" panose="020B0604020202020204" pitchFamily="34" charset="0"/>
              <a:buChar char="•"/>
            </a:pPr>
            <a:r>
              <a:rPr lang="de-DE" dirty="0" err="1"/>
              <a:t>Pinout</a:t>
            </a:r>
            <a:r>
              <a:rPr lang="de-DE" dirty="0"/>
              <a:t>/I/O Management</a:t>
            </a:r>
          </a:p>
          <a:p>
            <a:pPr marL="285750" indent="-285750">
              <a:buFont typeface="Arial" panose="020B0604020202020204" pitchFamily="34" charset="0"/>
              <a:buChar char="•"/>
            </a:pPr>
            <a:r>
              <a:rPr lang="de-DE" dirty="0" err="1"/>
              <a:t>Graphic</a:t>
            </a:r>
            <a:endParaRPr lang="de-DE" dirty="0"/>
          </a:p>
          <a:p>
            <a:pPr marL="285750" indent="-285750">
              <a:buFont typeface="Arial" panose="020B0604020202020204" pitchFamily="34" charset="0"/>
              <a:buChar char="•"/>
            </a:pPr>
            <a:r>
              <a:rPr lang="de-DE" dirty="0"/>
              <a:t>TCP/IP and SSL1.3</a:t>
            </a:r>
          </a:p>
          <a:p>
            <a:pPr marL="285750" indent="-285750">
              <a:buFont typeface="Arial" panose="020B0604020202020204" pitchFamily="34" charset="0"/>
              <a:buChar char="•"/>
            </a:pPr>
            <a:r>
              <a:rPr lang="de-DE" dirty="0"/>
              <a:t>Security</a:t>
            </a:r>
          </a:p>
          <a:p>
            <a:pPr marL="285750" indent="-285750">
              <a:buFont typeface="Arial" panose="020B0604020202020204" pitchFamily="34" charset="0"/>
              <a:buChar char="•"/>
            </a:pPr>
            <a:r>
              <a:rPr lang="de-DE" dirty="0"/>
              <a:t>USB</a:t>
            </a:r>
          </a:p>
          <a:p>
            <a:pPr marL="285750" indent="-285750">
              <a:buFont typeface="Arial" panose="020B0604020202020204" pitchFamily="34" charset="0"/>
              <a:buChar char="•"/>
            </a:pPr>
            <a:r>
              <a:rPr lang="de-DE" dirty="0"/>
              <a:t>Audio</a:t>
            </a:r>
          </a:p>
          <a:p>
            <a:pPr marL="285750" indent="-285750">
              <a:buFont typeface="Arial" panose="020B0604020202020204" pitchFamily="34" charset="0"/>
              <a:buChar char="•"/>
            </a:pPr>
            <a:r>
              <a:rPr lang="de-DE" dirty="0"/>
              <a:t>…</a:t>
            </a:r>
            <a:endParaRPr lang="en-GB" dirty="0"/>
          </a:p>
        </p:txBody>
      </p:sp>
      <p:pic>
        <p:nvPicPr>
          <p:cNvPr id="3" name="Picture 2">
            <a:extLst>
              <a:ext uri="{FF2B5EF4-FFF2-40B4-BE49-F238E27FC236}">
                <a16:creationId xmlns:a16="http://schemas.microsoft.com/office/drawing/2014/main" id="{0C80E427-7E89-48A1-9531-947B1C3B22B6}"/>
              </a:ext>
            </a:extLst>
          </p:cNvPr>
          <p:cNvPicPr>
            <a:picLocks noChangeAspect="1"/>
          </p:cNvPicPr>
          <p:nvPr/>
        </p:nvPicPr>
        <p:blipFill>
          <a:blip r:embed="rId3"/>
          <a:stretch>
            <a:fillRect/>
          </a:stretch>
        </p:blipFill>
        <p:spPr>
          <a:xfrm>
            <a:off x="7724745" y="1302543"/>
            <a:ext cx="892954" cy="836793"/>
          </a:xfrm>
          <a:prstGeom prst="rect">
            <a:avLst/>
          </a:prstGeom>
        </p:spPr>
      </p:pic>
      <p:pic>
        <p:nvPicPr>
          <p:cNvPr id="6" name="Picture 5">
            <a:extLst>
              <a:ext uri="{FF2B5EF4-FFF2-40B4-BE49-F238E27FC236}">
                <a16:creationId xmlns:a16="http://schemas.microsoft.com/office/drawing/2014/main" id="{BD798187-BDF2-46FF-BB57-D0F3D1274A30}"/>
              </a:ext>
            </a:extLst>
          </p:cNvPr>
          <p:cNvPicPr>
            <a:picLocks noChangeAspect="1"/>
          </p:cNvPicPr>
          <p:nvPr/>
        </p:nvPicPr>
        <p:blipFill>
          <a:blip r:embed="rId4"/>
          <a:stretch>
            <a:fillRect/>
          </a:stretch>
        </p:blipFill>
        <p:spPr>
          <a:xfrm>
            <a:off x="3566619" y="2344917"/>
            <a:ext cx="5141952" cy="2626147"/>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F9B1E02A-991C-41CD-B6AC-53DDC05A1A7B}"/>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pic>
        <p:nvPicPr>
          <p:cNvPr id="16" name="Picture 15">
            <a:extLst>
              <a:ext uri="{FF2B5EF4-FFF2-40B4-BE49-F238E27FC236}">
                <a16:creationId xmlns:a16="http://schemas.microsoft.com/office/drawing/2014/main" id="{B9248EA1-BF13-4FFA-8E44-3A8C204BE246}"/>
              </a:ext>
            </a:extLst>
          </p:cNvPr>
          <p:cNvPicPr>
            <a:picLocks noChangeAspect="1"/>
          </p:cNvPicPr>
          <p:nvPr/>
        </p:nvPicPr>
        <p:blipFill>
          <a:blip r:embed="rId5"/>
          <a:stretch>
            <a:fillRect/>
          </a:stretch>
        </p:blipFill>
        <p:spPr>
          <a:xfrm>
            <a:off x="3141846" y="3975477"/>
            <a:ext cx="3817003" cy="2098206"/>
          </a:xfrm>
          <a:prstGeom prst="rect">
            <a:avLst/>
          </a:prstGeom>
        </p:spPr>
      </p:pic>
    </p:spTree>
    <p:extLst>
      <p:ext uri="{BB962C8B-B14F-4D97-AF65-F5344CB8AC3E}">
        <p14:creationId xmlns:p14="http://schemas.microsoft.com/office/powerpoint/2010/main" val="1223087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MHC</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5" name="Picture 4">
            <a:extLst>
              <a:ext uri="{FF2B5EF4-FFF2-40B4-BE49-F238E27FC236}">
                <a16:creationId xmlns:a16="http://schemas.microsoft.com/office/drawing/2014/main" id="{69DE2EBF-E071-47DA-8A20-671FCB780722}"/>
              </a:ext>
            </a:extLst>
          </p:cNvPr>
          <p:cNvPicPr>
            <a:picLocks noChangeAspect="1"/>
          </p:cNvPicPr>
          <p:nvPr/>
        </p:nvPicPr>
        <p:blipFill>
          <a:blip r:embed="rId3"/>
          <a:stretch>
            <a:fillRect/>
          </a:stretch>
        </p:blipFill>
        <p:spPr>
          <a:xfrm>
            <a:off x="509135" y="1302543"/>
            <a:ext cx="8203790" cy="4803418"/>
          </a:xfrm>
          <a:prstGeom prst="rect">
            <a:avLst/>
          </a:prstGeom>
        </p:spPr>
      </p:pic>
    </p:spTree>
    <p:extLst>
      <p:ext uri="{BB962C8B-B14F-4D97-AF65-F5344CB8AC3E}">
        <p14:creationId xmlns:p14="http://schemas.microsoft.com/office/powerpoint/2010/main" val="15792771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Terminal</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5A29E60D-2A94-42C3-9053-BB7FABFA1C75}"/>
              </a:ext>
            </a:extLst>
          </p:cNvPr>
          <p:cNvPicPr>
            <a:picLocks noChangeAspect="1"/>
          </p:cNvPicPr>
          <p:nvPr/>
        </p:nvPicPr>
        <p:blipFill>
          <a:blip r:embed="rId3"/>
          <a:stretch>
            <a:fillRect/>
          </a:stretch>
        </p:blipFill>
        <p:spPr>
          <a:xfrm>
            <a:off x="2049561" y="1524000"/>
            <a:ext cx="5044877" cy="4221846"/>
          </a:xfrm>
          <a:prstGeom prst="rect">
            <a:avLst/>
          </a:prstGeom>
        </p:spPr>
      </p:pic>
    </p:spTree>
    <p:extLst>
      <p:ext uri="{BB962C8B-B14F-4D97-AF65-F5344CB8AC3E}">
        <p14:creationId xmlns:p14="http://schemas.microsoft.com/office/powerpoint/2010/main" val="2573143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TCPIP Discoverer</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4" name="Picture 3">
            <a:extLst>
              <a:ext uri="{FF2B5EF4-FFF2-40B4-BE49-F238E27FC236}">
                <a16:creationId xmlns:a16="http://schemas.microsoft.com/office/drawing/2014/main" id="{38615FFD-D5FE-4CE4-AF14-8F0022759A1F}"/>
              </a:ext>
            </a:extLst>
          </p:cNvPr>
          <p:cNvPicPr>
            <a:picLocks noChangeAspect="1"/>
          </p:cNvPicPr>
          <p:nvPr/>
        </p:nvPicPr>
        <p:blipFill>
          <a:blip r:embed="rId3"/>
          <a:stretch>
            <a:fillRect/>
          </a:stretch>
        </p:blipFill>
        <p:spPr>
          <a:xfrm>
            <a:off x="1980975" y="1828800"/>
            <a:ext cx="5182049" cy="3795089"/>
          </a:xfrm>
          <a:prstGeom prst="rect">
            <a:avLst/>
          </a:prstGeom>
        </p:spPr>
      </p:pic>
    </p:spTree>
    <p:extLst>
      <p:ext uri="{BB962C8B-B14F-4D97-AF65-F5344CB8AC3E}">
        <p14:creationId xmlns:p14="http://schemas.microsoft.com/office/powerpoint/2010/main" val="29444711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HTTP2 Webserver</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57567D81-B5C2-4168-BB13-89EE72245AB0}"/>
              </a:ext>
            </a:extLst>
          </p:cNvPr>
          <p:cNvPicPr>
            <a:picLocks noChangeAspect="1"/>
          </p:cNvPicPr>
          <p:nvPr/>
        </p:nvPicPr>
        <p:blipFill>
          <a:blip r:embed="rId3"/>
          <a:stretch>
            <a:fillRect/>
          </a:stretch>
        </p:blipFill>
        <p:spPr>
          <a:xfrm>
            <a:off x="1274671" y="990600"/>
            <a:ext cx="6594657" cy="5440732"/>
          </a:xfrm>
          <a:prstGeom prst="rect">
            <a:avLst/>
          </a:prstGeom>
        </p:spPr>
      </p:pic>
    </p:spTree>
    <p:extLst>
      <p:ext uri="{BB962C8B-B14F-4D97-AF65-F5344CB8AC3E}">
        <p14:creationId xmlns:p14="http://schemas.microsoft.com/office/powerpoint/2010/main" val="3755667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Summary</a:t>
            </a:r>
          </a:p>
        </p:txBody>
      </p:sp>
      <p:sp>
        <p:nvSpPr>
          <p:cNvPr id="3" name="Content Placeholder 2"/>
          <p:cNvSpPr>
            <a:spLocks noGrp="1"/>
          </p:cNvSpPr>
          <p:nvPr>
            <p:ph idx="1"/>
          </p:nvPr>
        </p:nvSpPr>
        <p:spPr/>
        <p:txBody>
          <a:bodyPr/>
          <a:lstStyle/>
          <a:p>
            <a:r>
              <a:rPr lang="en-AU" sz="2800" dirty="0"/>
              <a:t>Today we covered:</a:t>
            </a:r>
          </a:p>
          <a:p>
            <a:pPr lvl="1"/>
            <a:endParaRPr lang="en-AU" dirty="0"/>
          </a:p>
        </p:txBody>
      </p:sp>
    </p:spTree>
    <p:extLst>
      <p:ext uri="{BB962C8B-B14F-4D97-AF65-F5344CB8AC3E}">
        <p14:creationId xmlns:p14="http://schemas.microsoft.com/office/powerpoint/2010/main" val="25784434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Questions?</a:t>
            </a:r>
          </a:p>
        </p:txBody>
      </p:sp>
      <p:sp>
        <p:nvSpPr>
          <p:cNvPr id="5" name="Text Placeholder 4"/>
          <p:cNvSpPr>
            <a:spLocks noGrp="1"/>
          </p:cNvSpPr>
          <p:nvPr>
            <p:ph type="body" idx="1"/>
          </p:nvPr>
        </p:nvSpPr>
        <p:spPr/>
        <p:txBody>
          <a:bodyPr/>
          <a:lstStyle/>
          <a:p>
            <a:endParaRPr lang="en-AU"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LEGAL NOTICE</a:t>
            </a:r>
          </a:p>
        </p:txBody>
      </p:sp>
      <p:sp>
        <p:nvSpPr>
          <p:cNvPr id="3" name="Content Placeholder 2"/>
          <p:cNvSpPr>
            <a:spLocks noGrp="1"/>
          </p:cNvSpPr>
          <p:nvPr>
            <p:ph idx="1"/>
          </p:nvPr>
        </p:nvSpPr>
        <p:spPr>
          <a:xfrm>
            <a:off x="152400" y="990600"/>
            <a:ext cx="8839200" cy="4953000"/>
          </a:xfrm>
        </p:spPr>
        <p:txBody>
          <a:bodyPr/>
          <a:lstStyle/>
          <a:p>
            <a:pPr>
              <a:buNone/>
            </a:pPr>
            <a:r>
              <a:rPr lang="en-US" sz="1050" u="sng" dirty="0"/>
              <a:t>SOFTWARE</a:t>
            </a:r>
            <a:r>
              <a:rPr lang="en-US" sz="1050" dirty="0"/>
              <a:t>: </a:t>
            </a:r>
            <a:endParaRPr lang="en-US" sz="1050" u="sng" dirty="0"/>
          </a:p>
          <a:p>
            <a:pPr marL="0" indent="0">
              <a:buNone/>
            </a:pPr>
            <a:r>
              <a:rPr lang="en-US" sz="900" b="0" dirty="0"/>
              <a:t>You may use Microchip software exclusively with Microchip products.  Further, use of Microchip software is subject to the copyright notices, disclaimers, and any license terms accompanying such software, whether set forth at the install of each program or posted in a header or text file.  </a:t>
            </a:r>
            <a:br>
              <a:rPr lang="en-US" sz="900" b="0" dirty="0"/>
            </a:br>
            <a:endParaRPr lang="en-US" sz="900" b="0" dirty="0"/>
          </a:p>
          <a:p>
            <a:pPr marL="0" indent="0">
              <a:buNone/>
            </a:pPr>
            <a:r>
              <a:rPr lang="en-US" sz="900" b="0" dirty="0"/>
              <a:t>Notwithstanding the above, certain components of software offered by Microchip and 3</a:t>
            </a:r>
            <a:r>
              <a:rPr lang="en-US" sz="900" b="0" baseline="30000" dirty="0"/>
              <a:t>rd</a:t>
            </a:r>
            <a:r>
              <a:rPr lang="en-US" sz="900" b="0" dirty="0"/>
              <a:t> parties may be covered by “open source” software licenses – which include licenses that require that the distributor make the software available in source code format.  To the extent required by such open source software licenses, the terms of such license will govern. </a:t>
            </a:r>
          </a:p>
          <a:p>
            <a:pPr>
              <a:buNone/>
            </a:pPr>
            <a:endParaRPr lang="en-US" sz="700" b="0" u="sng" dirty="0"/>
          </a:p>
          <a:p>
            <a:pPr>
              <a:buNone/>
            </a:pPr>
            <a:r>
              <a:rPr lang="en-US" sz="1050" u="sng" dirty="0"/>
              <a:t>NOTICE &amp; DISCLAIMER</a:t>
            </a:r>
            <a:r>
              <a:rPr lang="en-US" sz="1050" dirty="0"/>
              <a:t>:  </a:t>
            </a:r>
          </a:p>
          <a:p>
            <a:pPr marL="0" indent="0">
              <a:buNone/>
            </a:pPr>
            <a:r>
              <a:rPr lang="en-US" sz="900" b="0" dirty="0"/>
              <a:t>These materials and accompanying information (including, for example, any software, and references to 3</a:t>
            </a:r>
            <a:r>
              <a:rPr lang="en-US" sz="900" b="0" baseline="30000" dirty="0"/>
              <a:t>rd</a:t>
            </a:r>
            <a:r>
              <a:rPr lang="en-US" sz="900" b="0" dirty="0"/>
              <a:t> party companies and 3</a:t>
            </a:r>
            <a:r>
              <a:rPr lang="en-US" sz="900" b="0" baseline="30000" dirty="0"/>
              <a:t>rd</a:t>
            </a:r>
            <a:r>
              <a:rPr lang="en-US" sz="900" b="0" dirty="0"/>
              <a:t> party websites) are for informational purposes only and provided “AS IS.”  Microchip assumes no responsibility for statements made by 3</a:t>
            </a:r>
            <a:r>
              <a:rPr lang="en-US" sz="900" b="0" baseline="30000" dirty="0"/>
              <a:t>rd</a:t>
            </a:r>
            <a:r>
              <a:rPr lang="en-US" sz="900" b="0" dirty="0"/>
              <a:t> party companies, or materials or information that such 3</a:t>
            </a:r>
            <a:r>
              <a:rPr lang="en-US" sz="900" b="0" baseline="30000" dirty="0"/>
              <a:t>rd</a:t>
            </a:r>
            <a:r>
              <a:rPr lang="en-US" sz="900" b="0" dirty="0"/>
              <a:t> parties may provide.</a:t>
            </a:r>
          </a:p>
          <a:p>
            <a:pPr>
              <a:buNone/>
            </a:pPr>
            <a:endParaRPr lang="en-US" sz="900" b="0" dirty="0"/>
          </a:p>
          <a:p>
            <a:pPr marL="0" indent="0">
              <a:buNone/>
            </a:pPr>
            <a:r>
              <a:rPr lang="en-US" sz="900" b="0" dirty="0"/>
              <a:t>MICROCHIP DISCLAIMS ALL WARRANTIES, WHETHER EXPRESS, IMPLIED, OR STATUTORY, INCLUDING ANY IMPLIED WARRANTIES OF NONINFRINGEMENT, MERCHANTABILITY, AND FITNESS FOR A PARTICULAR PURPOSE.  IN NO EVENT WILL MICROCHIP BE LIABLE FOR ANY DIRECT OR INDIRECT, SPECIAL, PUNITIVE, INCIDENTAL, OR CONSEQUENTIAL LOSS, DAMAGE, COST, OR EXPENSE OF ANY KIND RELATED TO THESE MATERIALS OR ACCOMPANYING INFORMATION PROVIDED TO YOU BY MICROCHIP OR OTHER THIRD PARTIES, EVEN IF MICROCHIP HAS BEEN ADVISED OF THE POSSIBLITY OF SUCH DAMAGES OR THE DAMAGES ARE FORESEEABLE. PLEASE BE AWARE THAT IMPLEMENTATION OF INTELLECTUAL PROPERTY PRESENTED HERE MAY REQUIRE A LICENSE FROM THIRD PARTIES.</a:t>
            </a:r>
          </a:p>
          <a:p>
            <a:pPr>
              <a:buNone/>
            </a:pPr>
            <a:endParaRPr lang="en-US" sz="700" b="0" u="sng" dirty="0"/>
          </a:p>
          <a:p>
            <a:pPr>
              <a:buNone/>
            </a:pPr>
            <a:r>
              <a:rPr lang="en-US" sz="1050" u="sng" dirty="0"/>
              <a:t>TRADEMARKS</a:t>
            </a:r>
            <a:r>
              <a:rPr lang="en-US" sz="1050" dirty="0"/>
              <a:t>: </a:t>
            </a:r>
          </a:p>
          <a:p>
            <a:pPr marL="0" indent="0">
              <a:buNone/>
            </a:pPr>
            <a:r>
              <a:rPr lang="en-US" sz="900" b="0" dirty="0"/>
              <a:t>The Microchip name and logo, the Microchip logo, </a:t>
            </a:r>
            <a:r>
              <a:rPr lang="en-US" sz="900" b="0" dirty="0" err="1"/>
              <a:t>AnyRate</a:t>
            </a:r>
            <a:r>
              <a:rPr lang="en-US" sz="900" b="0" dirty="0"/>
              <a:t>, AVR, AVR logo, AVR Freaks, </a:t>
            </a:r>
            <a:r>
              <a:rPr lang="en-US" sz="900" b="0" dirty="0" err="1"/>
              <a:t>BeaconThings</a:t>
            </a:r>
            <a:r>
              <a:rPr lang="en-US" sz="900" b="0" dirty="0"/>
              <a:t>, </a:t>
            </a:r>
            <a:r>
              <a:rPr lang="en-US" sz="900" b="0" dirty="0" err="1"/>
              <a:t>BitCloud</a:t>
            </a:r>
            <a:r>
              <a:rPr lang="en-US" sz="900" b="0" dirty="0"/>
              <a:t>, </a:t>
            </a:r>
            <a:r>
              <a:rPr lang="en-US" sz="900" b="0" dirty="0" err="1"/>
              <a:t>CryptoMemory</a:t>
            </a:r>
            <a:r>
              <a:rPr lang="en-US" sz="900" b="0" dirty="0"/>
              <a:t>, </a:t>
            </a:r>
            <a:r>
              <a:rPr lang="en-US" sz="900" b="0" dirty="0" err="1"/>
              <a:t>CryptoRF</a:t>
            </a:r>
            <a:r>
              <a:rPr lang="en-US" sz="900" b="0" dirty="0"/>
              <a:t>, dsPIC, </a:t>
            </a:r>
            <a:r>
              <a:rPr lang="en-US" sz="900" b="0" dirty="0" err="1"/>
              <a:t>FlashFlex</a:t>
            </a:r>
            <a:r>
              <a:rPr lang="en-US" sz="900" b="0" dirty="0"/>
              <a:t>, </a:t>
            </a:r>
            <a:r>
              <a:rPr lang="en-US" sz="900" b="0" dirty="0" err="1"/>
              <a:t>flexPWR</a:t>
            </a:r>
            <a:r>
              <a:rPr lang="en-US" sz="900" b="0" dirty="0"/>
              <a:t>, </a:t>
            </a:r>
            <a:r>
              <a:rPr lang="en-US" sz="900" b="0" dirty="0" err="1"/>
              <a:t>Heldo</a:t>
            </a:r>
            <a:r>
              <a:rPr lang="en-US" sz="900" b="0" dirty="0"/>
              <a:t>, </a:t>
            </a:r>
            <a:r>
              <a:rPr lang="en-US" sz="900" b="0" dirty="0" err="1"/>
              <a:t>JukeBlox</a:t>
            </a:r>
            <a:r>
              <a:rPr lang="en-US" sz="900" b="0" dirty="0"/>
              <a:t>, K</a:t>
            </a:r>
            <a:r>
              <a:rPr lang="en-US" sz="900" b="0" cap="small" dirty="0"/>
              <a:t>ee</a:t>
            </a:r>
            <a:r>
              <a:rPr lang="en-US" sz="900" b="0" dirty="0"/>
              <a:t>L</a:t>
            </a:r>
            <a:r>
              <a:rPr lang="en-US" sz="900" b="0" cap="small" dirty="0"/>
              <a:t>oq</a:t>
            </a:r>
            <a:r>
              <a:rPr lang="en-US" sz="900" b="0" dirty="0"/>
              <a:t>, K</a:t>
            </a:r>
            <a:r>
              <a:rPr lang="en-US" sz="900" b="0" cap="small" dirty="0"/>
              <a:t>ee</a:t>
            </a:r>
            <a:r>
              <a:rPr lang="en-US" sz="900" b="0" dirty="0"/>
              <a:t>L</a:t>
            </a:r>
            <a:r>
              <a:rPr lang="en-US" sz="900" b="0" cap="small" dirty="0"/>
              <a:t>oq</a:t>
            </a:r>
            <a:r>
              <a:rPr lang="en-US" sz="900" b="0" dirty="0"/>
              <a:t> logo, </a:t>
            </a:r>
            <a:r>
              <a:rPr lang="en-US" sz="900" b="0" dirty="0" err="1"/>
              <a:t>Kleer</a:t>
            </a:r>
            <a:r>
              <a:rPr lang="en-US" sz="900" b="0" dirty="0"/>
              <a:t>, </a:t>
            </a:r>
            <a:r>
              <a:rPr lang="en-US" sz="900" b="0" dirty="0" err="1"/>
              <a:t>LANCheck</a:t>
            </a:r>
            <a:r>
              <a:rPr lang="en-US" sz="900" b="0" dirty="0"/>
              <a:t>, LINK MD, </a:t>
            </a:r>
            <a:r>
              <a:rPr lang="en-US" sz="900" b="0" dirty="0" err="1"/>
              <a:t>maXStylus</a:t>
            </a:r>
            <a:r>
              <a:rPr lang="en-US" sz="900" b="0" dirty="0"/>
              <a:t>, </a:t>
            </a:r>
            <a:r>
              <a:rPr lang="en-US" sz="900" b="0" dirty="0" err="1"/>
              <a:t>maXTouch</a:t>
            </a:r>
            <a:r>
              <a:rPr lang="en-US" sz="900" b="0" dirty="0"/>
              <a:t>, </a:t>
            </a:r>
            <a:r>
              <a:rPr lang="en-US" sz="900" b="0" dirty="0" err="1"/>
              <a:t>MediaLB</a:t>
            </a:r>
            <a:r>
              <a:rPr lang="en-US" sz="900" b="0" dirty="0"/>
              <a:t>, </a:t>
            </a:r>
            <a:r>
              <a:rPr lang="en-US" sz="900" b="0" dirty="0" err="1"/>
              <a:t>megaAVR</a:t>
            </a:r>
            <a:r>
              <a:rPr lang="en-US" sz="900" b="0" dirty="0"/>
              <a:t>, MOST, MOST logo, MPLAB, </a:t>
            </a:r>
            <a:r>
              <a:rPr lang="en-US" sz="900" b="0" dirty="0" err="1"/>
              <a:t>OptoLyzer</a:t>
            </a:r>
            <a:r>
              <a:rPr lang="en-US" sz="900" b="0" dirty="0"/>
              <a:t>, PIC, </a:t>
            </a:r>
            <a:r>
              <a:rPr lang="en-US" sz="900" b="0" dirty="0" err="1"/>
              <a:t>picoPower</a:t>
            </a:r>
            <a:r>
              <a:rPr lang="en-US" sz="900" b="0" dirty="0"/>
              <a:t>, PICSTART, PIC32 logo, </a:t>
            </a:r>
            <a:r>
              <a:rPr lang="en-US" sz="900" b="0" dirty="0" err="1"/>
              <a:t>Prochip</a:t>
            </a:r>
            <a:r>
              <a:rPr lang="en-US" sz="900" b="0" dirty="0"/>
              <a:t> Designer, QTouch, </a:t>
            </a:r>
            <a:r>
              <a:rPr lang="en-US" sz="900" b="0" dirty="0" err="1"/>
              <a:t>RightTouch</a:t>
            </a:r>
            <a:r>
              <a:rPr lang="en-US" sz="900" b="0" dirty="0"/>
              <a:t>, SAM-BA, </a:t>
            </a:r>
            <a:r>
              <a:rPr lang="en-US" sz="900" b="0" dirty="0" err="1"/>
              <a:t>SpyNIC</a:t>
            </a:r>
            <a:r>
              <a:rPr lang="en-US" sz="900" b="0" dirty="0"/>
              <a:t>, SST, SST Logo, SuperFlash, </a:t>
            </a:r>
            <a:r>
              <a:rPr lang="en-US" sz="900" b="0" dirty="0" err="1"/>
              <a:t>tinyAVR</a:t>
            </a:r>
            <a:r>
              <a:rPr lang="en-US" sz="900" b="0" dirty="0"/>
              <a:t>, UNI/O, and XMEGA are registered trademarks of Microchip Technology Incorporated in the U.S.A. and other countries.</a:t>
            </a:r>
            <a:endParaRPr lang="en-US" sz="900" dirty="0"/>
          </a:p>
          <a:p>
            <a:pPr marL="0" indent="0">
              <a:buNone/>
            </a:pPr>
            <a:r>
              <a:rPr lang="en-US" sz="900" b="0" dirty="0" err="1"/>
              <a:t>ClockWorks</a:t>
            </a:r>
            <a:r>
              <a:rPr lang="en-US" sz="900" b="0" dirty="0"/>
              <a:t>, The Embedded Control Solutions Company, </a:t>
            </a:r>
            <a:r>
              <a:rPr lang="en-US" sz="900" b="0" dirty="0" err="1"/>
              <a:t>EtherSynch</a:t>
            </a:r>
            <a:r>
              <a:rPr lang="en-US" sz="900" b="0" dirty="0"/>
              <a:t>, Hyper Speed Control, </a:t>
            </a:r>
            <a:r>
              <a:rPr lang="en-US" sz="900" b="0" dirty="0" err="1"/>
              <a:t>HyperLight</a:t>
            </a:r>
            <a:r>
              <a:rPr lang="en-US" sz="900" b="0" dirty="0"/>
              <a:t> Load, </a:t>
            </a:r>
            <a:r>
              <a:rPr lang="en-US" sz="900" b="0" dirty="0" err="1"/>
              <a:t>IntelliMOS</a:t>
            </a:r>
            <a:r>
              <a:rPr lang="en-US" sz="900" b="0" dirty="0"/>
              <a:t>, mTouch, Precision Edge, and Quiet-Wire are registered trademarks of Microchip Technology Incorporated in the U.S.A.</a:t>
            </a:r>
            <a:endParaRPr lang="en-US" sz="900" dirty="0"/>
          </a:p>
          <a:p>
            <a:pPr marL="0" indent="0">
              <a:buNone/>
            </a:pPr>
            <a:r>
              <a:rPr lang="en-US" sz="900" b="0" dirty="0"/>
              <a:t>Adjacent Key Suppression, AKS, Analog-for-the-Digital Age, Any Capacitor, </a:t>
            </a:r>
            <a:r>
              <a:rPr lang="en-US" sz="900" b="0" dirty="0" err="1"/>
              <a:t>AnyIn</a:t>
            </a:r>
            <a:r>
              <a:rPr lang="en-US" sz="900" b="0" dirty="0"/>
              <a:t>, </a:t>
            </a:r>
            <a:r>
              <a:rPr lang="en-US" sz="900" b="0" dirty="0" err="1"/>
              <a:t>AnyOut</a:t>
            </a:r>
            <a:r>
              <a:rPr lang="en-US" sz="900" b="0" dirty="0"/>
              <a:t>, BodyCom, chipKIT, chipKIT logo, </a:t>
            </a:r>
            <a:r>
              <a:rPr lang="en-US" sz="900" b="0" dirty="0" err="1"/>
              <a:t>CodeGuard</a:t>
            </a:r>
            <a:r>
              <a:rPr lang="en-US" sz="900" b="0" dirty="0"/>
              <a:t>, CryptoAuthentication, </a:t>
            </a:r>
            <a:r>
              <a:rPr lang="en-US" sz="900" b="0" dirty="0" err="1"/>
              <a:t>CryptoCompanion</a:t>
            </a:r>
            <a:r>
              <a:rPr lang="en-US" sz="900" b="0" dirty="0"/>
              <a:t>, </a:t>
            </a:r>
            <a:r>
              <a:rPr lang="en-US" sz="900" b="0" dirty="0" err="1"/>
              <a:t>CryptoController</a:t>
            </a:r>
            <a:r>
              <a:rPr lang="en-US" sz="900" b="0" dirty="0"/>
              <a:t>, dsPICDEM, dsPICDEM.net, Dynamic Average Matching, DAM, ECAN, </a:t>
            </a:r>
            <a:r>
              <a:rPr lang="en-US" sz="900" b="0" dirty="0" err="1"/>
              <a:t>EtherGREEN</a:t>
            </a:r>
            <a:r>
              <a:rPr lang="en-US" sz="900" b="0" dirty="0"/>
              <a:t>, In-Circuit Serial Programming, ICSP, Inter-Chip Connectivity, </a:t>
            </a:r>
            <a:r>
              <a:rPr lang="en-US" sz="900" b="0" dirty="0" err="1"/>
              <a:t>JitterBlocker</a:t>
            </a:r>
            <a:r>
              <a:rPr lang="en-US" sz="900" b="0" dirty="0"/>
              <a:t>, </a:t>
            </a:r>
            <a:r>
              <a:rPr lang="en-US" sz="900" b="0" dirty="0" err="1"/>
              <a:t>KleerNet</a:t>
            </a:r>
            <a:r>
              <a:rPr lang="en-US" sz="900" b="0" dirty="0"/>
              <a:t>, </a:t>
            </a:r>
            <a:r>
              <a:rPr lang="en-US" sz="900" b="0" dirty="0" err="1"/>
              <a:t>KleerNet</a:t>
            </a:r>
            <a:r>
              <a:rPr lang="en-US" sz="900" b="0" dirty="0"/>
              <a:t> logo, Mindi, MiWi, motorBench, MPASM, MPF, MPLAB Certified logo, MPLIB, MPLINK, </a:t>
            </a:r>
            <a:r>
              <a:rPr lang="en-US" sz="900" b="0" dirty="0" err="1"/>
              <a:t>MultiTRAK</a:t>
            </a:r>
            <a:r>
              <a:rPr lang="en-US" sz="900" b="0" dirty="0"/>
              <a:t>, </a:t>
            </a:r>
            <a:r>
              <a:rPr lang="en-US" sz="900" b="0" dirty="0" err="1"/>
              <a:t>NetDetach</a:t>
            </a:r>
            <a:r>
              <a:rPr lang="en-US" sz="900" b="0" dirty="0"/>
              <a:t>, Omniscient Code Generation, PICDEM, PICDEM.net, PICkit, PICtail, </a:t>
            </a:r>
            <a:r>
              <a:rPr lang="en-US" sz="900" b="0" dirty="0" err="1"/>
              <a:t>PureSilicon</a:t>
            </a:r>
            <a:r>
              <a:rPr lang="en-US" sz="900" b="0" dirty="0"/>
              <a:t>, </a:t>
            </a:r>
            <a:r>
              <a:rPr lang="en-US" sz="900" b="0" dirty="0" err="1"/>
              <a:t>QMatrix</a:t>
            </a:r>
            <a:r>
              <a:rPr lang="en-US" sz="900" b="0" dirty="0"/>
              <a:t>, </a:t>
            </a:r>
            <a:r>
              <a:rPr lang="en-US" sz="900" b="0" dirty="0" err="1"/>
              <a:t>RightTouch</a:t>
            </a:r>
            <a:r>
              <a:rPr lang="en-US" sz="900" b="0" dirty="0"/>
              <a:t> logo, REAL ICE, Ripple Blocker, SAM-ICE, Serial Quad I/O, SMART-I.S., SQI, </a:t>
            </a:r>
            <a:r>
              <a:rPr lang="en-US" sz="900" b="0" dirty="0" err="1"/>
              <a:t>SuperSwitcher</a:t>
            </a:r>
            <a:r>
              <a:rPr lang="en-US" sz="900" b="0" dirty="0"/>
              <a:t>, </a:t>
            </a:r>
            <a:r>
              <a:rPr lang="en-US" sz="900" b="0" dirty="0" err="1"/>
              <a:t>SuperSwitcher</a:t>
            </a:r>
            <a:r>
              <a:rPr lang="en-US" sz="900" b="0" dirty="0"/>
              <a:t> II, Total Endurance, TSHARC, </a:t>
            </a:r>
            <a:r>
              <a:rPr lang="en-US" sz="900" b="0" dirty="0" err="1"/>
              <a:t>USBCheck</a:t>
            </a:r>
            <a:r>
              <a:rPr lang="en-US" sz="900" b="0" dirty="0"/>
              <a:t>, </a:t>
            </a:r>
            <a:r>
              <a:rPr lang="en-US" sz="900" b="0" dirty="0" err="1"/>
              <a:t>VariSense</a:t>
            </a:r>
            <a:r>
              <a:rPr lang="en-US" sz="900" b="0" dirty="0"/>
              <a:t>, </a:t>
            </a:r>
            <a:r>
              <a:rPr lang="en-US" sz="900" b="0" dirty="0" err="1"/>
              <a:t>ViewSpan</a:t>
            </a:r>
            <a:r>
              <a:rPr lang="en-US" sz="900" b="0" dirty="0"/>
              <a:t>, </a:t>
            </a:r>
            <a:r>
              <a:rPr lang="en-US" sz="900" b="0" dirty="0" err="1"/>
              <a:t>WiperLock</a:t>
            </a:r>
            <a:r>
              <a:rPr lang="en-US" sz="900" b="0" dirty="0"/>
              <a:t>, Wireless DNA, and ZENA are trademarks of Microchip Technology Incorporated in the U.S.A. and other countries.</a:t>
            </a:r>
            <a:endParaRPr lang="en-US" sz="900" dirty="0"/>
          </a:p>
          <a:p>
            <a:pPr marL="0" indent="0">
              <a:buNone/>
            </a:pPr>
            <a:r>
              <a:rPr lang="en-US" sz="900" b="0" dirty="0"/>
              <a:t>SQTP is a service mark of Microchip Technology Incorporated in the U.S.A.</a:t>
            </a:r>
            <a:endParaRPr lang="en-US" sz="900" dirty="0"/>
          </a:p>
          <a:p>
            <a:pPr marL="0" indent="0">
              <a:buNone/>
            </a:pPr>
            <a:r>
              <a:rPr lang="en-US" sz="900" b="0" dirty="0"/>
              <a:t>Silicon Storage Technology is a registered trademark of Microchip Technology Inc. in other countries.</a:t>
            </a:r>
            <a:endParaRPr lang="en-US" sz="900" dirty="0"/>
          </a:p>
          <a:p>
            <a:pPr marL="0" indent="0">
              <a:buNone/>
            </a:pPr>
            <a:r>
              <a:rPr lang="en-US" sz="900" b="0" dirty="0"/>
              <a:t>GestIC is a registered trademark of Microchip Technology Germany II GmbH &amp; Co. KG, a subsidiary of Microchip Technology Inc., in other countries. </a:t>
            </a:r>
            <a:endParaRPr lang="en-US" sz="900" dirty="0"/>
          </a:p>
          <a:p>
            <a:pPr marL="0" indent="0">
              <a:buNone/>
            </a:pPr>
            <a:r>
              <a:rPr lang="en-US" sz="900" b="0" dirty="0"/>
              <a:t>All other trademarks mentioned herein are property of their respective companies.</a:t>
            </a:r>
            <a:endParaRPr lang="en-US" sz="900" dirty="0"/>
          </a:p>
          <a:p>
            <a:pPr marL="0" indent="0">
              <a:buNone/>
            </a:pPr>
            <a:r>
              <a:rPr lang="en-US" sz="900" b="0" dirty="0"/>
              <a:t>© 2017, Microchip Technology Incorporated, All Rights Reserved. </a:t>
            </a:r>
            <a:endParaRPr lang="en-US" sz="900" dirty="0"/>
          </a:p>
        </p:txBody>
      </p:sp>
    </p:spTree>
    <p:extLst>
      <p:ext uri="{BB962C8B-B14F-4D97-AF65-F5344CB8AC3E}">
        <p14:creationId xmlns:p14="http://schemas.microsoft.com/office/powerpoint/2010/main" val="3443465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Basic Needs for TCP/IP Transmissions</a:t>
            </a:r>
          </a:p>
        </p:txBody>
      </p:sp>
      <p:sp>
        <p:nvSpPr>
          <p:cNvPr id="21" name="Content Placeholder 20"/>
          <p:cNvSpPr>
            <a:spLocks noGrp="1"/>
          </p:cNvSpPr>
          <p:nvPr>
            <p:ph idx="1"/>
          </p:nvPr>
        </p:nvSpPr>
        <p:spPr>
          <a:xfrm>
            <a:off x="152400" y="1219200"/>
            <a:ext cx="6139070" cy="2468880"/>
          </a:xfrm>
        </p:spPr>
        <p:txBody>
          <a:bodyPr/>
          <a:lstStyle/>
          <a:p>
            <a:r>
              <a:rPr lang="en-US" sz="2800" dirty="0"/>
              <a:t>Need to Specify:</a:t>
            </a:r>
          </a:p>
          <a:p>
            <a:pPr lvl="1"/>
            <a:r>
              <a:rPr lang="en-US" sz="2400" dirty="0"/>
              <a:t>Most reliable or fastest transmissions</a:t>
            </a:r>
            <a:endParaRPr lang="en-US" sz="2000" dirty="0"/>
          </a:p>
          <a:p>
            <a:pPr lvl="1"/>
            <a:r>
              <a:rPr lang="en-US" sz="2400" dirty="0"/>
              <a:t>Where we want the data delivered</a:t>
            </a:r>
          </a:p>
          <a:p>
            <a:endParaRPr lang="en-US" dirty="0"/>
          </a:p>
        </p:txBody>
      </p:sp>
      <p:sp>
        <p:nvSpPr>
          <p:cNvPr id="20" name="Content Placeholder 19"/>
          <p:cNvSpPr>
            <a:spLocks noGrp="1"/>
          </p:cNvSpPr>
          <p:nvPr>
            <p:ph idx="10"/>
          </p:nvPr>
        </p:nvSpPr>
        <p:spPr>
          <a:xfrm>
            <a:off x="142240" y="5357190"/>
            <a:ext cx="8839200" cy="1071062"/>
          </a:xfrm>
        </p:spPr>
        <p:txBody>
          <a:bodyPr>
            <a:spAutoFit/>
          </a:bodyPr>
          <a:lstStyle/>
          <a:p>
            <a:pPr lvl="0"/>
            <a:r>
              <a:rPr lang="en-US" sz="2800" dirty="0"/>
              <a:t>Also need to physically transmit the data</a:t>
            </a:r>
            <a:endParaRPr lang="en-US" dirty="0"/>
          </a:p>
          <a:p>
            <a:endParaRPr lang="en-US" dirty="0"/>
          </a:p>
        </p:txBody>
      </p:sp>
      <p:sp>
        <p:nvSpPr>
          <p:cNvPr id="98" name="AutoShape 4"/>
          <p:cNvSpPr>
            <a:spLocks noChangeArrowheads="1"/>
          </p:cNvSpPr>
          <p:nvPr/>
        </p:nvSpPr>
        <p:spPr bwMode="auto">
          <a:xfrm>
            <a:off x="332509" y="3871356"/>
            <a:ext cx="2707574" cy="1231985"/>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99" name="Picture 34"/>
          <p:cNvPicPr>
            <a:picLocks noChangeAspect="1" noChangeArrowheads="1"/>
          </p:cNvPicPr>
          <p:nvPr>
            <p:custDataLst>
              <p:tags r:id="rId2"/>
            </p:custDataLst>
          </p:nvPr>
        </p:nvPicPr>
        <p:blipFill>
          <a:blip r:embed="rId7" cstate="print"/>
          <a:srcRect/>
          <a:stretch>
            <a:fillRect/>
          </a:stretch>
        </p:blipFill>
        <p:spPr bwMode="auto">
          <a:xfrm>
            <a:off x="700319" y="3946362"/>
            <a:ext cx="724715" cy="655152"/>
          </a:xfrm>
          <a:prstGeom prst="rect">
            <a:avLst/>
          </a:prstGeom>
          <a:noFill/>
          <a:ln w="9525">
            <a:noFill/>
            <a:miter lim="800000"/>
            <a:headEnd/>
            <a:tailEnd/>
          </a:ln>
        </p:spPr>
      </p:pic>
      <p:sp>
        <p:nvSpPr>
          <p:cNvPr id="100" name="Rectangle 99"/>
          <p:cNvSpPr>
            <a:spLocks noChangeArrowheads="1"/>
          </p:cNvSpPr>
          <p:nvPr/>
        </p:nvSpPr>
        <p:spPr bwMode="auto">
          <a:xfrm>
            <a:off x="436629" y="4657451"/>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X</a:t>
            </a:r>
          </a:p>
        </p:txBody>
      </p:sp>
      <p:sp>
        <p:nvSpPr>
          <p:cNvPr id="107" name="TextBox 106"/>
          <p:cNvSpPr txBox="1"/>
          <p:nvPr/>
        </p:nvSpPr>
        <p:spPr>
          <a:xfrm>
            <a:off x="1508166" y="3883230"/>
            <a:ext cx="1246909" cy="707886"/>
          </a:xfrm>
          <a:prstGeom prst="rect">
            <a:avLst/>
          </a:prstGeom>
          <a:noFill/>
        </p:spPr>
        <p:txBody>
          <a:bodyPr wrap="square" rtlCol="0">
            <a:spAutoFit/>
          </a:bodyPr>
          <a:lstStyle/>
          <a:p>
            <a:pPr algn="ctr"/>
            <a:r>
              <a:rPr lang="en-US" sz="2000" b="1" dirty="0"/>
              <a:t>Network Host A</a:t>
            </a:r>
          </a:p>
        </p:txBody>
      </p:sp>
      <p:sp>
        <p:nvSpPr>
          <p:cNvPr id="111" name="PPTShape_0"/>
          <p:cNvSpPr>
            <a:spLocks noChangeArrowheads="1"/>
          </p:cNvSpPr>
          <p:nvPr/>
        </p:nvSpPr>
        <p:spPr bwMode="auto">
          <a:xfrm>
            <a:off x="6072407" y="3893128"/>
            <a:ext cx="2707574" cy="1231985"/>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115" name="PPTShape_1"/>
          <p:cNvPicPr>
            <a:picLocks noChangeAspect="1" noChangeArrowheads="1"/>
          </p:cNvPicPr>
          <p:nvPr>
            <p:custDataLst>
              <p:tags r:id="rId3"/>
            </p:custDataLst>
          </p:nvPr>
        </p:nvPicPr>
        <p:blipFill>
          <a:blip r:embed="rId7" cstate="print"/>
          <a:srcRect/>
          <a:stretch>
            <a:fillRect/>
          </a:stretch>
        </p:blipFill>
        <p:spPr bwMode="auto">
          <a:xfrm>
            <a:off x="6440217" y="3968134"/>
            <a:ext cx="724715" cy="655152"/>
          </a:xfrm>
          <a:prstGeom prst="rect">
            <a:avLst/>
          </a:prstGeom>
          <a:noFill/>
          <a:ln w="9525">
            <a:noFill/>
            <a:miter lim="800000"/>
            <a:headEnd/>
            <a:tailEnd/>
          </a:ln>
        </p:spPr>
      </p:pic>
      <p:sp>
        <p:nvSpPr>
          <p:cNvPr id="116" name="Rectangle 115"/>
          <p:cNvSpPr>
            <a:spLocks noChangeArrowheads="1"/>
          </p:cNvSpPr>
          <p:nvPr/>
        </p:nvSpPr>
        <p:spPr bwMode="auto">
          <a:xfrm>
            <a:off x="6176527" y="4679223"/>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Y</a:t>
            </a:r>
          </a:p>
        </p:txBody>
      </p:sp>
      <p:sp>
        <p:nvSpPr>
          <p:cNvPr id="121" name="TextBox 120"/>
          <p:cNvSpPr txBox="1"/>
          <p:nvPr/>
        </p:nvSpPr>
        <p:spPr>
          <a:xfrm>
            <a:off x="7248064" y="3905002"/>
            <a:ext cx="1246909" cy="707886"/>
          </a:xfrm>
          <a:prstGeom prst="rect">
            <a:avLst/>
          </a:prstGeom>
          <a:noFill/>
        </p:spPr>
        <p:txBody>
          <a:bodyPr wrap="square" rtlCol="0">
            <a:spAutoFit/>
          </a:bodyPr>
          <a:lstStyle/>
          <a:p>
            <a:pPr algn="ctr"/>
            <a:r>
              <a:rPr lang="en-US" sz="2000" b="1" dirty="0"/>
              <a:t>Network Host B</a:t>
            </a:r>
          </a:p>
        </p:txBody>
      </p:sp>
      <p:sp>
        <p:nvSpPr>
          <p:cNvPr id="122" name="PPTShape_2"/>
          <p:cNvSpPr>
            <a:spLocks noChangeArrowheads="1"/>
          </p:cNvSpPr>
          <p:nvPr/>
        </p:nvSpPr>
        <p:spPr bwMode="auto">
          <a:xfrm>
            <a:off x="3768810" y="4359988"/>
            <a:ext cx="1556951" cy="93555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Move data across a network</a:t>
            </a:r>
          </a:p>
        </p:txBody>
      </p:sp>
      <p:sp>
        <p:nvSpPr>
          <p:cNvPr id="123" name="Line 21"/>
          <p:cNvSpPr>
            <a:spLocks noChangeShapeType="1"/>
          </p:cNvSpPr>
          <p:nvPr/>
        </p:nvSpPr>
        <p:spPr bwMode="auto">
          <a:xfrm flipH="1" flipV="1">
            <a:off x="3089189" y="4831487"/>
            <a:ext cx="827902" cy="0"/>
          </a:xfrm>
          <a:prstGeom prst="line">
            <a:avLst/>
          </a:prstGeom>
          <a:noFill/>
          <a:ln w="76200">
            <a:solidFill>
              <a:srgbClr val="800000"/>
            </a:solidFill>
            <a:round/>
            <a:headEnd/>
            <a:tailEnd type="triangle" w="med" len="med"/>
          </a:ln>
        </p:spPr>
        <p:txBody>
          <a:bodyPr anchor="ctr"/>
          <a:lstStyle/>
          <a:p>
            <a:endParaRPr lang="en-US" dirty="0"/>
          </a:p>
        </p:txBody>
      </p:sp>
      <p:sp>
        <p:nvSpPr>
          <p:cNvPr id="124" name="PPTShape_3"/>
          <p:cNvSpPr>
            <a:spLocks noChangeShapeType="1"/>
          </p:cNvSpPr>
          <p:nvPr/>
        </p:nvSpPr>
        <p:spPr bwMode="auto">
          <a:xfrm flipV="1">
            <a:off x="5177481" y="4831485"/>
            <a:ext cx="815546" cy="1"/>
          </a:xfrm>
          <a:prstGeom prst="line">
            <a:avLst/>
          </a:prstGeom>
          <a:noFill/>
          <a:ln w="76200">
            <a:solidFill>
              <a:srgbClr val="800000"/>
            </a:solidFill>
            <a:round/>
            <a:headEnd/>
            <a:tailEnd type="triangle" w="med" len="med"/>
          </a:ln>
        </p:spPr>
        <p:txBody>
          <a:bodyPr anchor="ctr"/>
          <a:lstStyle/>
          <a:p>
            <a:endParaRPr lang="en-US" dirty="0"/>
          </a:p>
        </p:txBody>
      </p:sp>
      <p:grpSp>
        <p:nvGrpSpPr>
          <p:cNvPr id="2" name="Group 18"/>
          <p:cNvGrpSpPr/>
          <p:nvPr>
            <p:custDataLst>
              <p:tags r:id="rId4"/>
            </p:custDataLst>
          </p:nvPr>
        </p:nvGrpSpPr>
        <p:grpSpPr>
          <a:xfrm>
            <a:off x="6346909" y="1640701"/>
            <a:ext cx="2568491" cy="1178699"/>
            <a:chOff x="6461209" y="1854199"/>
            <a:chExt cx="2682791" cy="1178699"/>
          </a:xfrm>
        </p:grpSpPr>
        <p:sp>
          <p:nvSpPr>
            <p:cNvPr id="96" name="AutoShape 4"/>
            <p:cNvSpPr>
              <a:spLocks noChangeArrowheads="1"/>
            </p:cNvSpPr>
            <p:nvPr/>
          </p:nvSpPr>
          <p:spPr bwMode="auto">
            <a:xfrm>
              <a:off x="6883972" y="1999957"/>
              <a:ext cx="2260028" cy="882944"/>
            </a:xfrm>
            <a:prstGeom prst="roundRect">
              <a:avLst>
                <a:gd name="adj" fmla="val 11525"/>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square" anchor="t" anchorCtr="0"/>
            <a:lstStyle/>
            <a:p>
              <a:pPr marL="0" indent="0" algn="l" eaLnBrk="0" hangingPunct="0">
                <a:spcBef>
                  <a:spcPct val="30000"/>
                </a:spcBef>
                <a:buClr>
                  <a:srgbClr val="800000"/>
                </a:buClr>
                <a:buSzPct val="120000"/>
                <a:buNone/>
                <a:defRPr/>
              </a:pPr>
              <a:r>
                <a:rPr lang="en-US" sz="1600" b="1" dirty="0"/>
                <a:t>Needs to be sent with all transmitted data.  </a:t>
              </a:r>
            </a:p>
            <a:p>
              <a:pPr algn="l" defTabSz="1028700">
                <a:spcBef>
                  <a:spcPct val="50000"/>
                </a:spcBef>
              </a:pPr>
              <a:endParaRPr lang="en-US" sz="1600" b="1" dirty="0"/>
            </a:p>
          </p:txBody>
        </p:sp>
        <p:sp>
          <p:nvSpPr>
            <p:cNvPr id="126" name="Left Brace 125"/>
            <p:cNvSpPr/>
            <p:nvPr/>
          </p:nvSpPr>
          <p:spPr bwMode="auto">
            <a:xfrm rot="10800000">
              <a:off x="6461209" y="1854199"/>
              <a:ext cx="269791" cy="1178699"/>
            </a:xfrm>
            <a:prstGeom prst="leftBrace">
              <a:avLst>
                <a:gd name="adj1" fmla="val 26550"/>
                <a:gd name="adj2" fmla="val 50000"/>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z="3200" dirty="0"/>
              <a:t>Common trademarks and usage examples for your presentation</a:t>
            </a:r>
          </a:p>
        </p:txBody>
      </p:sp>
      <p:sp>
        <p:nvSpPr>
          <p:cNvPr id="26627" name="Content Placeholder 2"/>
          <p:cNvSpPr>
            <a:spLocks noGrp="1"/>
          </p:cNvSpPr>
          <p:nvPr>
            <p:ph idx="1"/>
          </p:nvPr>
        </p:nvSpPr>
        <p:spPr>
          <a:xfrm>
            <a:off x="228600" y="990600"/>
            <a:ext cx="8763000" cy="5410200"/>
          </a:xfrm>
        </p:spPr>
        <p:txBody>
          <a:bodyPr/>
          <a:lstStyle/>
          <a:p>
            <a:pPr marL="230188" indent="-230188"/>
            <a:r>
              <a:rPr lang="en-US" sz="1400" b="0" dirty="0"/>
              <a:t>AVR</a:t>
            </a:r>
            <a:r>
              <a:rPr lang="en-US" sz="1400" b="0" baseline="30000" dirty="0"/>
              <a:t>® </a:t>
            </a:r>
            <a:r>
              <a:rPr lang="en-US" sz="1400" b="0" dirty="0"/>
              <a:t>MCU, microcontroller, device(s)</a:t>
            </a:r>
          </a:p>
          <a:p>
            <a:pPr marL="230188" indent="-230188"/>
            <a:r>
              <a:rPr lang="en-US" sz="1400" b="0" dirty="0" err="1"/>
              <a:t>dsPIC</a:t>
            </a:r>
            <a:r>
              <a:rPr lang="en-US" sz="1400" b="0" baseline="30000" dirty="0"/>
              <a:t>®</a:t>
            </a:r>
            <a:r>
              <a:rPr lang="en-US" sz="1400" b="0" dirty="0"/>
              <a:t> Digital Signal Controller or DSC</a:t>
            </a:r>
          </a:p>
          <a:p>
            <a:pPr marL="230188" indent="-230188"/>
            <a:r>
              <a:rPr lang="en-US" sz="1400" b="0" dirty="0"/>
              <a:t>dsPICDEM</a:t>
            </a:r>
            <a:r>
              <a:rPr lang="en-US" sz="1400" b="0" baseline="30000" dirty="0"/>
              <a:t>™</a:t>
            </a:r>
            <a:r>
              <a:rPr lang="en-US" sz="1400" b="0" dirty="0"/>
              <a:t> demonstration board</a:t>
            </a:r>
          </a:p>
          <a:p>
            <a:pPr marL="230188" indent="-230188"/>
            <a:r>
              <a:rPr lang="en-US" sz="1400" b="0" dirty="0" err="1"/>
              <a:t>MaXTouch</a:t>
            </a:r>
            <a:r>
              <a:rPr lang="en-US" sz="1400" b="0" baseline="30000" dirty="0"/>
              <a:t>® </a:t>
            </a:r>
            <a:r>
              <a:rPr lang="en-US" sz="1400" b="0" dirty="0"/>
              <a:t>touchscreen controllers</a:t>
            </a:r>
          </a:p>
          <a:p>
            <a:pPr marL="230188" indent="-230188"/>
            <a:r>
              <a:rPr lang="en-US" sz="1400" b="0" dirty="0" err="1"/>
              <a:t>megaAVR</a:t>
            </a:r>
            <a:r>
              <a:rPr lang="en-US" sz="1400" b="0" dirty="0"/>
              <a:t>® MCUs, devices</a:t>
            </a:r>
          </a:p>
          <a:p>
            <a:pPr marL="230188" indent="-230188"/>
            <a:r>
              <a:rPr lang="en-US" sz="1400" b="0" dirty="0" err="1"/>
              <a:t>Mindi</a:t>
            </a:r>
            <a:r>
              <a:rPr lang="en-US" sz="1400" b="0" dirty="0"/>
              <a:t>™ analog simulator, analog simulator tool</a:t>
            </a:r>
          </a:p>
          <a:p>
            <a:pPr marL="230188" indent="-230188"/>
            <a:r>
              <a:rPr lang="en-US" sz="1400" b="0" dirty="0"/>
              <a:t>MiWi</a:t>
            </a:r>
            <a:r>
              <a:rPr lang="en-US" sz="1400" b="0" baseline="30000" dirty="0"/>
              <a:t>™</a:t>
            </a:r>
            <a:r>
              <a:rPr lang="en-US" sz="1400" b="0" dirty="0"/>
              <a:t> wireless networking protocol</a:t>
            </a:r>
          </a:p>
          <a:p>
            <a:pPr marL="230188" indent="-230188"/>
            <a:r>
              <a:rPr lang="en-US" sz="1400" b="0" dirty="0" err="1"/>
              <a:t>motorBench</a:t>
            </a:r>
            <a:r>
              <a:rPr lang="en-US" sz="1400" b="0" dirty="0"/>
              <a:t>™ Development Suite</a:t>
            </a:r>
          </a:p>
          <a:p>
            <a:pPr marL="230188" indent="-230188"/>
            <a:r>
              <a:rPr lang="en-US" sz="1400" b="0" dirty="0"/>
              <a:t>MPLAB</a:t>
            </a:r>
            <a:r>
              <a:rPr lang="en-US" sz="1400" b="0" baseline="30000" dirty="0"/>
              <a:t>®</a:t>
            </a:r>
            <a:r>
              <a:rPr lang="en-US" sz="1400" b="0" dirty="0"/>
              <a:t> X IDE</a:t>
            </a:r>
          </a:p>
          <a:p>
            <a:pPr marL="230188" indent="-230188"/>
            <a:r>
              <a:rPr lang="en-US" sz="1400" b="0" dirty="0"/>
              <a:t>MPLAB</a:t>
            </a:r>
            <a:r>
              <a:rPr lang="en-US" sz="1400" b="0" baseline="30000" dirty="0"/>
              <a:t>® </a:t>
            </a:r>
            <a:r>
              <a:rPr lang="en-US" sz="1400" b="0" dirty="0"/>
              <a:t>REAL ICE</a:t>
            </a:r>
            <a:r>
              <a:rPr lang="en-US" sz="1400" b="0" baseline="30000" dirty="0"/>
              <a:t>™</a:t>
            </a:r>
            <a:r>
              <a:rPr lang="en-US" sz="1400" b="0" dirty="0"/>
              <a:t> In-circuit emulator</a:t>
            </a:r>
          </a:p>
          <a:p>
            <a:pPr marL="230188" indent="-230188"/>
            <a:r>
              <a:rPr lang="en-US" sz="1400" b="0" dirty="0"/>
              <a:t>MPLAB</a:t>
            </a:r>
            <a:r>
              <a:rPr lang="en-US" sz="1400" b="0" baseline="30000" dirty="0"/>
              <a:t>®</a:t>
            </a:r>
            <a:r>
              <a:rPr lang="en-US" sz="1400" b="0" dirty="0"/>
              <a:t> ICD 4</a:t>
            </a:r>
          </a:p>
          <a:p>
            <a:pPr marL="230188" indent="-230188"/>
            <a:r>
              <a:rPr lang="en-US" sz="1400" b="0" dirty="0"/>
              <a:t>MPLAB</a:t>
            </a:r>
            <a:r>
              <a:rPr lang="en-US" sz="1400" b="0" baseline="30000" dirty="0"/>
              <a:t>®</a:t>
            </a:r>
            <a:r>
              <a:rPr lang="en-US" sz="1400" b="0" dirty="0"/>
              <a:t>  XC8,16,32 Compiler</a:t>
            </a:r>
          </a:p>
          <a:p>
            <a:pPr marL="230188" indent="-230188"/>
            <a:r>
              <a:rPr lang="en-US" sz="1400" b="0" dirty="0"/>
              <a:t>MPLAB</a:t>
            </a:r>
            <a:r>
              <a:rPr lang="en-US" sz="1400" b="0" baseline="30000" dirty="0"/>
              <a:t>®</a:t>
            </a:r>
            <a:r>
              <a:rPr lang="en-US" sz="1400" b="0" dirty="0"/>
              <a:t> Harmony</a:t>
            </a:r>
          </a:p>
          <a:p>
            <a:pPr marL="230188" indent="-230188"/>
            <a:r>
              <a:rPr lang="en-US" sz="1400" b="0" dirty="0" err="1"/>
              <a:t>mTouch</a:t>
            </a:r>
            <a:r>
              <a:rPr lang="en-US" sz="1400" b="0" baseline="30000" dirty="0"/>
              <a:t> ® </a:t>
            </a:r>
            <a:r>
              <a:rPr lang="en-US" sz="1400" b="0" dirty="0"/>
              <a:t>solution, sensing solution, evaluation kit, technology, development kit</a:t>
            </a:r>
          </a:p>
          <a:p>
            <a:pPr marL="230188" indent="-230188"/>
            <a:r>
              <a:rPr lang="en-US" sz="1400" b="0" dirty="0"/>
              <a:t>PIC</a:t>
            </a:r>
            <a:r>
              <a:rPr lang="en-US" sz="1400" b="0" baseline="30000" dirty="0"/>
              <a:t>® </a:t>
            </a:r>
            <a:r>
              <a:rPr lang="en-US" sz="1400" b="0" dirty="0"/>
              <a:t>MCU, microcontroller, device(s)</a:t>
            </a:r>
          </a:p>
          <a:p>
            <a:pPr marL="230188" indent="-230188"/>
            <a:r>
              <a:rPr lang="en-US" sz="1400" b="0" dirty="0"/>
              <a:t>PICDEM</a:t>
            </a:r>
            <a:r>
              <a:rPr lang="en-US" sz="1400" b="0" baseline="30000" dirty="0"/>
              <a:t>™</a:t>
            </a:r>
            <a:r>
              <a:rPr lang="en-US" sz="1400" b="0" dirty="0"/>
              <a:t> demonstration board</a:t>
            </a:r>
          </a:p>
          <a:p>
            <a:pPr marL="230188" indent="-230188"/>
            <a:r>
              <a:rPr lang="en-US" sz="1400" b="0" dirty="0"/>
              <a:t>PICtail</a:t>
            </a:r>
            <a:r>
              <a:rPr lang="en-US" sz="1400" b="0" baseline="30000" dirty="0"/>
              <a:t>™</a:t>
            </a:r>
            <a:r>
              <a:rPr lang="en-US" sz="1400" b="0" dirty="0"/>
              <a:t> daughter board</a:t>
            </a:r>
          </a:p>
          <a:p>
            <a:pPr marL="230188" indent="-230188"/>
            <a:r>
              <a:rPr lang="en-US" sz="1400" b="0" dirty="0"/>
              <a:t>PICkit</a:t>
            </a:r>
            <a:r>
              <a:rPr lang="en-US" sz="1400" b="0" baseline="30000" dirty="0"/>
              <a:t>™</a:t>
            </a:r>
            <a:r>
              <a:rPr lang="en-US" sz="1400" b="0" dirty="0"/>
              <a:t> starter kit</a:t>
            </a:r>
          </a:p>
          <a:p>
            <a:pPr marL="230188" indent="-230188"/>
            <a:r>
              <a:rPr lang="en-US" sz="1400" b="0" dirty="0"/>
              <a:t>PICkit</a:t>
            </a:r>
            <a:r>
              <a:rPr lang="en-US" sz="1400" b="0" baseline="30000" dirty="0"/>
              <a:t>™</a:t>
            </a:r>
            <a:r>
              <a:rPr lang="en-US" sz="1400" b="0" dirty="0"/>
              <a:t> 3 programmer, debugger</a:t>
            </a:r>
          </a:p>
          <a:p>
            <a:pPr marL="230188" indent="-230188"/>
            <a:r>
              <a:rPr lang="en-US" sz="1400" b="0" dirty="0"/>
              <a:t>SAM-ICE™</a:t>
            </a:r>
          </a:p>
          <a:p>
            <a:pPr marL="230188" indent="-230188"/>
            <a:r>
              <a:rPr lang="en-US" sz="1400" b="0" dirty="0"/>
              <a:t>LoRa</a:t>
            </a:r>
            <a:r>
              <a:rPr lang="en-US" sz="1400" b="0" baseline="30000" dirty="0"/>
              <a:t>®</a:t>
            </a:r>
            <a:r>
              <a:rPr lang="en-US" sz="1400" b="0" dirty="0"/>
              <a:t>/</a:t>
            </a:r>
            <a:r>
              <a:rPr lang="en-US" sz="1400" b="0" dirty="0" err="1"/>
              <a:t>LoRaWAN</a:t>
            </a:r>
            <a:r>
              <a:rPr lang="en-US" sz="1400" b="0" dirty="0"/>
              <a:t>™</a:t>
            </a:r>
          </a:p>
          <a:p>
            <a:pPr marL="230188" indent="-230188"/>
            <a:r>
              <a:rPr lang="en-US" sz="1400" b="0" dirty="0" err="1"/>
              <a:t>tinyAVR</a:t>
            </a:r>
            <a:r>
              <a:rPr lang="en-US" sz="1600" b="0" baseline="30000" dirty="0"/>
              <a:t>® </a:t>
            </a:r>
            <a:r>
              <a:rPr lang="en-US" sz="1600" b="0" dirty="0"/>
              <a:t>microcontroller, MCU</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Bullet Slide</a:t>
            </a:r>
          </a:p>
        </p:txBody>
      </p:sp>
      <p:sp>
        <p:nvSpPr>
          <p:cNvPr id="3" name="Content Placeholder 2"/>
          <p:cNvSpPr>
            <a:spLocks noGrp="1"/>
          </p:cNvSpPr>
          <p:nvPr>
            <p:ph idx="1"/>
          </p:nvPr>
        </p:nvSpPr>
        <p:spPr/>
        <p:txBody>
          <a:bodyPr/>
          <a:lstStyle/>
          <a:p>
            <a:r>
              <a:rPr lang="en-US" dirty="0"/>
              <a:t>First released in June 2011</a:t>
            </a:r>
          </a:p>
          <a:p>
            <a:r>
              <a:rPr lang="en-US" dirty="0"/>
              <a:t>Has continued to gain popularity</a:t>
            </a:r>
          </a:p>
          <a:p>
            <a:pPr lvl="1"/>
            <a:r>
              <a:rPr lang="en-US" dirty="0"/>
              <a:t>Printers and scanners</a:t>
            </a:r>
          </a:p>
          <a:p>
            <a:pPr lvl="1"/>
            <a:r>
              <a:rPr lang="en-US" dirty="0"/>
              <a:t>Digital cameras, smart phones </a:t>
            </a:r>
            <a:r>
              <a:rPr lang="en-US" dirty="0" err="1"/>
              <a:t>etc</a:t>
            </a:r>
            <a:endParaRPr lang="en-US" dirty="0"/>
          </a:p>
          <a:p>
            <a:r>
              <a:rPr lang="en-US" dirty="0"/>
              <a:t>Has continued to evolve</a:t>
            </a:r>
          </a:p>
          <a:p>
            <a:pPr lvl="1"/>
            <a:r>
              <a:rPr lang="en-US" dirty="0"/>
              <a:t>Higher transmission speeds</a:t>
            </a:r>
          </a:p>
          <a:p>
            <a:pPr lvl="1"/>
            <a:r>
              <a:rPr lang="en-US" dirty="0"/>
              <a:t>New protocols</a:t>
            </a:r>
          </a:p>
        </p:txBody>
      </p:sp>
      <p:grpSp>
        <p:nvGrpSpPr>
          <p:cNvPr id="4" name="Group 4"/>
          <p:cNvGrpSpPr>
            <a:grpSpLocks/>
          </p:cNvGrpSpPr>
          <p:nvPr/>
        </p:nvGrpSpPr>
        <p:grpSpPr bwMode="auto">
          <a:xfrm>
            <a:off x="5105400" y="3733800"/>
            <a:ext cx="3810000" cy="2667000"/>
            <a:chOff x="3216" y="2352"/>
            <a:chExt cx="2304" cy="1365"/>
          </a:xfrm>
        </p:grpSpPr>
        <p:sp>
          <p:nvSpPr>
            <p:cNvPr id="5" name="Rectangle 5"/>
            <p:cNvSpPr>
              <a:spLocks noChangeArrowheads="1"/>
            </p:cNvSpPr>
            <p:nvPr/>
          </p:nvSpPr>
          <p:spPr bwMode="auto">
            <a:xfrm>
              <a:off x="3216" y="2352"/>
              <a:ext cx="2304" cy="1365"/>
            </a:xfrm>
            <a:prstGeom prst="rect">
              <a:avLst/>
            </a:prstGeom>
            <a:solidFill>
              <a:srgbClr val="FFF869"/>
            </a:solidFill>
            <a:ln w="25400">
              <a:solidFill>
                <a:schemeClr val="tx1"/>
              </a:solidFill>
              <a:miter lim="800000"/>
              <a:headEnd/>
              <a:tailEnd/>
            </a:ln>
          </p:spPr>
          <p:txBody>
            <a:bodyPr wrap="none"/>
            <a:lstStyle/>
            <a:p>
              <a:r>
                <a:rPr lang="en-US" sz="2000" dirty="0">
                  <a:solidFill>
                    <a:schemeClr val="tx1"/>
                  </a:solidFill>
                </a:rPr>
                <a:t>Presenter Tip</a:t>
              </a:r>
            </a:p>
          </p:txBody>
        </p:sp>
        <p:sp>
          <p:nvSpPr>
            <p:cNvPr id="6" name="Text Box 6"/>
            <p:cNvSpPr txBox="1">
              <a:spLocks noChangeArrowheads="1"/>
            </p:cNvSpPr>
            <p:nvPr/>
          </p:nvSpPr>
          <p:spPr bwMode="auto">
            <a:xfrm>
              <a:off x="3264" y="2640"/>
              <a:ext cx="2160" cy="1040"/>
            </a:xfrm>
            <a:prstGeom prst="rect">
              <a:avLst/>
            </a:prstGeom>
            <a:noFill/>
            <a:ln w="25400">
              <a:noFill/>
              <a:miter lim="800000"/>
              <a:headEnd/>
              <a:tailEnd/>
            </a:ln>
          </p:spPr>
          <p:txBody>
            <a:bodyPr>
              <a:spAutoFit/>
            </a:bodyPr>
            <a:lstStyle/>
            <a:p>
              <a:pPr algn="l">
                <a:spcBef>
                  <a:spcPct val="50000"/>
                </a:spcBef>
              </a:pPr>
              <a:r>
                <a:rPr lang="en-US" sz="1400" dirty="0">
                  <a:solidFill>
                    <a:schemeClr val="tx1"/>
                  </a:solidFill>
                </a:rPr>
                <a:t>This is a good example of a bullet slide.  There are only a few bullets and each bullet is short.  The bullets are not full sentences – they are just fragments.  This provides enough information for the presenter to remember what to say yet allows the presenter to remain as the primary element of the presentation as he/she elaborates on each point. </a:t>
              </a:r>
            </a:p>
          </p:txBody>
        </p:sp>
      </p:grpSp>
    </p:spTree>
    <p:extLst>
      <p:ext uri="{BB962C8B-B14F-4D97-AF65-F5344CB8AC3E}">
        <p14:creationId xmlns:p14="http://schemas.microsoft.com/office/powerpoint/2010/main" val="32403520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Bullet Slide</a:t>
            </a:r>
          </a:p>
        </p:txBody>
      </p:sp>
      <p:sp>
        <p:nvSpPr>
          <p:cNvPr id="3" name="Content Placeholder 2"/>
          <p:cNvSpPr>
            <a:spLocks noGrp="1"/>
          </p:cNvSpPr>
          <p:nvPr>
            <p:ph idx="1"/>
          </p:nvPr>
        </p:nvSpPr>
        <p:spPr/>
        <p:txBody>
          <a:bodyPr/>
          <a:lstStyle/>
          <a:p>
            <a:r>
              <a:rPr lang="en-US" dirty="0"/>
              <a:t>First released in June 2011</a:t>
            </a:r>
            <a:br>
              <a:rPr lang="en-US" dirty="0"/>
            </a:br>
            <a:endParaRPr lang="en-US" dirty="0"/>
          </a:p>
          <a:p>
            <a:r>
              <a:rPr lang="en-US" dirty="0"/>
              <a:t>Has continued to gain popularity</a:t>
            </a:r>
            <a:br>
              <a:rPr lang="en-US" dirty="0"/>
            </a:br>
            <a:endParaRPr lang="en-US" dirty="0"/>
          </a:p>
          <a:p>
            <a:r>
              <a:rPr lang="en-US" dirty="0"/>
              <a:t>Has continued to evolve</a:t>
            </a:r>
          </a:p>
        </p:txBody>
      </p:sp>
      <p:sp>
        <p:nvSpPr>
          <p:cNvPr id="5" name="Rectangle 5"/>
          <p:cNvSpPr>
            <a:spLocks noChangeArrowheads="1"/>
          </p:cNvSpPr>
          <p:nvPr/>
        </p:nvSpPr>
        <p:spPr bwMode="auto">
          <a:xfrm>
            <a:off x="4267200" y="4572000"/>
            <a:ext cx="3962399" cy="1754326"/>
          </a:xfrm>
          <a:prstGeom prst="rect">
            <a:avLst/>
          </a:prstGeom>
          <a:solidFill>
            <a:srgbClr val="FFF869"/>
          </a:solidFill>
          <a:ln w="25400">
            <a:solidFill>
              <a:schemeClr val="tx1"/>
            </a:solidFill>
            <a:miter lim="800000"/>
            <a:headEnd/>
            <a:tailEnd/>
          </a:ln>
        </p:spPr>
        <p:txBody>
          <a:bodyPr wrap="square">
            <a:spAutoFit/>
          </a:bodyPr>
          <a:lstStyle/>
          <a:p>
            <a:r>
              <a:rPr lang="en-US" sz="2000" dirty="0">
                <a:solidFill>
                  <a:schemeClr val="tx1"/>
                </a:solidFill>
              </a:rPr>
              <a:t>Presenter Tip</a:t>
            </a:r>
            <a:br>
              <a:rPr lang="en-US" sz="2000" dirty="0">
                <a:solidFill>
                  <a:schemeClr val="tx1"/>
                </a:solidFill>
              </a:rPr>
            </a:br>
            <a:endParaRPr lang="en-US" sz="2000" dirty="0">
              <a:solidFill>
                <a:schemeClr val="tx1"/>
              </a:solidFill>
            </a:endParaRPr>
          </a:p>
          <a:p>
            <a:pPr algn="l"/>
            <a:r>
              <a:rPr lang="en-US" sz="1600" b="0" dirty="0">
                <a:solidFill>
                  <a:schemeClr val="tx1"/>
                </a:solidFill>
              </a:rPr>
              <a:t>If you only have a few bullets on the slide then adding a blank line in between each bullet makes it easier to read </a:t>
            </a:r>
          </a:p>
          <a:p>
            <a:endParaRPr lang="en-US" sz="2000" dirty="0">
              <a:solidFill>
                <a:schemeClr val="tx1"/>
              </a:solidFill>
            </a:endParaRPr>
          </a:p>
        </p:txBody>
      </p:sp>
    </p:spTree>
    <p:extLst>
      <p:ext uri="{BB962C8B-B14F-4D97-AF65-F5344CB8AC3E}">
        <p14:creationId xmlns:p14="http://schemas.microsoft.com/office/powerpoint/2010/main" val="4402286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Sample Slide with 2 Columns</a:t>
            </a:r>
          </a:p>
        </p:txBody>
      </p:sp>
      <p:sp>
        <p:nvSpPr>
          <p:cNvPr id="5" name="Content Placeholder 4"/>
          <p:cNvSpPr>
            <a:spLocks noGrp="1"/>
          </p:cNvSpPr>
          <p:nvPr>
            <p:ph sz="half" idx="1"/>
          </p:nvPr>
        </p:nvSpPr>
        <p:spPr/>
        <p:txBody>
          <a:bodyPr/>
          <a:lstStyle/>
          <a:p>
            <a:r>
              <a:rPr lang="en-US" dirty="0"/>
              <a:t>Left Column</a:t>
            </a:r>
          </a:p>
          <a:p>
            <a:r>
              <a:rPr lang="en-US" dirty="0"/>
              <a:t>Bullet</a:t>
            </a:r>
          </a:p>
          <a:p>
            <a:r>
              <a:rPr lang="en-US" dirty="0"/>
              <a:t>Bullet</a:t>
            </a:r>
          </a:p>
          <a:p>
            <a:pPr lvl="1"/>
            <a:r>
              <a:rPr lang="en-US" dirty="0"/>
              <a:t>Bullet</a:t>
            </a:r>
          </a:p>
        </p:txBody>
      </p:sp>
      <p:sp>
        <p:nvSpPr>
          <p:cNvPr id="6" name="Content Placeholder 5"/>
          <p:cNvSpPr>
            <a:spLocks noGrp="1"/>
          </p:cNvSpPr>
          <p:nvPr>
            <p:ph sz="half" idx="2"/>
          </p:nvPr>
        </p:nvSpPr>
        <p:spPr/>
        <p:txBody>
          <a:bodyPr/>
          <a:lstStyle/>
          <a:p>
            <a:r>
              <a:rPr lang="en-US" dirty="0"/>
              <a:t>Right Column</a:t>
            </a:r>
          </a:p>
          <a:p>
            <a:r>
              <a:rPr lang="en-US" dirty="0"/>
              <a:t>Bullet</a:t>
            </a:r>
          </a:p>
          <a:p>
            <a:r>
              <a:rPr lang="en-US" dirty="0"/>
              <a:t>Bullet</a:t>
            </a:r>
          </a:p>
          <a:p>
            <a:pPr lvl="1"/>
            <a:r>
              <a:rPr lang="en-US" dirty="0"/>
              <a:t>Bullet</a:t>
            </a:r>
          </a:p>
        </p:txBody>
      </p:sp>
    </p:spTree>
    <p:extLst>
      <p:ext uri="{BB962C8B-B14F-4D97-AF65-F5344CB8AC3E}">
        <p14:creationId xmlns:p14="http://schemas.microsoft.com/office/powerpoint/2010/main" val="12998811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Sample slide with text column and image</a:t>
            </a:r>
          </a:p>
        </p:txBody>
      </p:sp>
      <p:sp>
        <p:nvSpPr>
          <p:cNvPr id="9" name="Content Placeholder 8"/>
          <p:cNvSpPr>
            <a:spLocks noGrp="1"/>
          </p:cNvSpPr>
          <p:nvPr>
            <p:ph sz="half" idx="1"/>
          </p:nvPr>
        </p:nvSpPr>
        <p:spPr/>
        <p:txBody>
          <a:bodyPr/>
          <a:lstStyle/>
          <a:p>
            <a:r>
              <a:rPr lang="en-US" dirty="0"/>
              <a:t>Bullet</a:t>
            </a:r>
          </a:p>
          <a:p>
            <a:r>
              <a:rPr lang="en-US" dirty="0"/>
              <a:t>Bullet</a:t>
            </a:r>
          </a:p>
          <a:p>
            <a:r>
              <a:rPr lang="en-US" dirty="0"/>
              <a:t>Bullet</a:t>
            </a:r>
          </a:p>
        </p:txBody>
      </p:sp>
      <p:pic>
        <p:nvPicPr>
          <p:cNvPr id="11" name="Picture 2" descr="C:\Users\c07285\Desktop\Bruce copy.gif"/>
          <p:cNvPicPr>
            <a:picLocks noChangeAspect="1" noChangeArrowheads="1"/>
          </p:cNvPicPr>
          <p:nvPr/>
        </p:nvPicPr>
        <p:blipFill>
          <a:blip r:embed="rId2" cstate="print"/>
          <a:srcRect/>
          <a:stretch>
            <a:fillRect/>
          </a:stretch>
        </p:blipFill>
        <p:spPr bwMode="auto">
          <a:xfrm>
            <a:off x="4876800" y="1447800"/>
            <a:ext cx="3962400" cy="4784725"/>
          </a:xfrm>
          <a:prstGeom prst="rect">
            <a:avLst/>
          </a:prstGeom>
          <a:noFill/>
          <a:ln w="9525">
            <a:noFill/>
            <a:miter lim="800000"/>
            <a:headEnd/>
            <a:tailEnd/>
          </a:ln>
        </p:spPr>
      </p:pic>
    </p:spTree>
    <p:extLst>
      <p:ext uri="{BB962C8B-B14F-4D97-AF65-F5344CB8AC3E}">
        <p14:creationId xmlns:p14="http://schemas.microsoft.com/office/powerpoint/2010/main" val="6541712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1A8C6B-BECE-4291-8C25-0D5AC4590019}"/>
              </a:ext>
            </a:extLst>
          </p:cNvPr>
          <p:cNvSpPr>
            <a:spLocks noGrp="1"/>
          </p:cNvSpPr>
          <p:nvPr>
            <p:ph type="title"/>
          </p:nvPr>
        </p:nvSpPr>
        <p:spPr>
          <a:xfrm>
            <a:off x="681487" y="2895600"/>
            <a:ext cx="7772400" cy="628650"/>
          </a:xfrm>
        </p:spPr>
        <p:txBody>
          <a:bodyPr/>
          <a:lstStyle/>
          <a:p>
            <a:r>
              <a:rPr lang="en-US" dirty="0"/>
              <a:t>This is a sample </a:t>
            </a:r>
            <a:br>
              <a:rPr lang="en-US" dirty="0"/>
            </a:br>
            <a:r>
              <a:rPr lang="en-US" dirty="0"/>
              <a:t>transition slide</a:t>
            </a:r>
          </a:p>
        </p:txBody>
      </p:sp>
      <p:grpSp>
        <p:nvGrpSpPr>
          <p:cNvPr id="6" name="Group 3">
            <a:extLst>
              <a:ext uri="{FF2B5EF4-FFF2-40B4-BE49-F238E27FC236}">
                <a16:creationId xmlns:a16="http://schemas.microsoft.com/office/drawing/2014/main" id="{8ADB592D-2A4C-45B2-9E28-74C31AE20DAE}"/>
              </a:ext>
            </a:extLst>
          </p:cNvPr>
          <p:cNvGrpSpPr>
            <a:grpSpLocks/>
          </p:cNvGrpSpPr>
          <p:nvPr/>
        </p:nvGrpSpPr>
        <p:grpSpPr bwMode="auto">
          <a:xfrm>
            <a:off x="4038600" y="4267200"/>
            <a:ext cx="5105400" cy="2259013"/>
            <a:chOff x="3264" y="2544"/>
            <a:chExt cx="2304" cy="1584"/>
          </a:xfrm>
        </p:grpSpPr>
        <p:sp>
          <p:nvSpPr>
            <p:cNvPr id="7" name="Rectangle 4">
              <a:extLst>
                <a:ext uri="{FF2B5EF4-FFF2-40B4-BE49-F238E27FC236}">
                  <a16:creationId xmlns:a16="http://schemas.microsoft.com/office/drawing/2014/main" id="{FF934950-B1CD-4070-9E68-F1073FF5E298}"/>
                </a:ext>
              </a:extLst>
            </p:cNvPr>
            <p:cNvSpPr>
              <a:spLocks noChangeArrowheads="1"/>
            </p:cNvSpPr>
            <p:nvPr/>
          </p:nvSpPr>
          <p:spPr bwMode="auto">
            <a:xfrm>
              <a:off x="3264" y="2544"/>
              <a:ext cx="2304" cy="1584"/>
            </a:xfrm>
            <a:prstGeom prst="rect">
              <a:avLst/>
            </a:prstGeom>
            <a:solidFill>
              <a:srgbClr val="FFF869"/>
            </a:solidFill>
            <a:ln w="25400">
              <a:solidFill>
                <a:schemeClr val="tx1"/>
              </a:solidFill>
              <a:miter lim="800000"/>
              <a:headEnd/>
              <a:tailEnd/>
            </a:ln>
          </p:spPr>
          <p:txBody>
            <a:bodyPr wrap="none"/>
            <a:lstStyle/>
            <a:p>
              <a:r>
                <a:rPr lang="en-US" dirty="0">
                  <a:solidFill>
                    <a:schemeClr val="tx1"/>
                  </a:solidFill>
                </a:rPr>
                <a:t>Presenter Tip</a:t>
              </a:r>
            </a:p>
          </p:txBody>
        </p:sp>
        <p:sp>
          <p:nvSpPr>
            <p:cNvPr id="8" name="Text Box 5">
              <a:extLst>
                <a:ext uri="{FF2B5EF4-FFF2-40B4-BE49-F238E27FC236}">
                  <a16:creationId xmlns:a16="http://schemas.microsoft.com/office/drawing/2014/main" id="{183D3F3E-6FE1-4C6A-AE37-D93A74522F5F}"/>
                </a:ext>
              </a:extLst>
            </p:cNvPr>
            <p:cNvSpPr txBox="1">
              <a:spLocks noChangeArrowheads="1"/>
            </p:cNvSpPr>
            <p:nvPr/>
          </p:nvSpPr>
          <p:spPr bwMode="auto">
            <a:xfrm>
              <a:off x="3312" y="2832"/>
              <a:ext cx="2160" cy="1281"/>
            </a:xfrm>
            <a:prstGeom prst="rect">
              <a:avLst/>
            </a:prstGeom>
            <a:noFill/>
            <a:ln w="25400">
              <a:noFill/>
              <a:miter lim="800000"/>
              <a:headEnd/>
              <a:tailEnd/>
            </a:ln>
          </p:spPr>
          <p:txBody>
            <a:bodyPr>
              <a:spAutoFit/>
            </a:bodyPr>
            <a:lstStyle/>
            <a:p>
              <a:pPr algn="l">
                <a:spcBef>
                  <a:spcPct val="50000"/>
                </a:spcBef>
              </a:pPr>
              <a:r>
                <a:rPr lang="en-US" sz="1200" b="0" dirty="0">
                  <a:solidFill>
                    <a:schemeClr val="tx1"/>
                  </a:solidFill>
                </a:rPr>
                <a:t>Transition slides are essential in most presentations.  They provide a method of clearly communicating to your audience that you have finished one section of your presentation and are moving on.  It provides an excellent place to stop while you summarize the last section and prepare your audience for what is coming next.  </a:t>
              </a:r>
              <a:br>
                <a:rPr lang="en-US" sz="1200" b="0" dirty="0">
                  <a:solidFill>
                    <a:schemeClr val="tx1"/>
                  </a:solidFill>
                </a:rPr>
              </a:br>
              <a:endParaRPr lang="en-US" sz="1200" b="0" dirty="0">
                <a:solidFill>
                  <a:schemeClr val="tx1"/>
                </a:solidFill>
              </a:endParaRPr>
            </a:p>
            <a:p>
              <a:pPr algn="l">
                <a:spcBef>
                  <a:spcPct val="50000"/>
                </a:spcBef>
              </a:pPr>
              <a:r>
                <a:rPr lang="en-US" sz="1200" b="0" dirty="0">
                  <a:solidFill>
                    <a:schemeClr val="tx1"/>
                  </a:solidFill>
                </a:rPr>
                <a:t>A Transition slide can be as simple as one blurb like you see here, or you could use a copy of your agenda slide and highlight which section you are about to start.</a:t>
              </a:r>
            </a:p>
          </p:txBody>
        </p:sp>
      </p:grpSp>
    </p:spTree>
    <p:extLst>
      <p:ext uri="{BB962C8B-B14F-4D97-AF65-F5344CB8AC3E}">
        <p14:creationId xmlns:p14="http://schemas.microsoft.com/office/powerpoint/2010/main" val="41039600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ctrTitle"/>
          </p:nvPr>
        </p:nvSpPr>
        <p:spPr>
          <a:xfrm>
            <a:off x="685800" y="3505200"/>
            <a:ext cx="7162800" cy="2438400"/>
          </a:xfrm>
        </p:spPr>
        <p:txBody>
          <a:bodyPr/>
          <a:lstStyle/>
          <a:p>
            <a:r>
              <a:rPr lang="en-US" dirty="0"/>
              <a:t>You can also use the </a:t>
            </a:r>
            <a:br>
              <a:rPr lang="en-US" dirty="0"/>
            </a:br>
            <a:r>
              <a:rPr lang="en-US" dirty="0"/>
              <a:t>Title Slide as a transition slide</a:t>
            </a:r>
          </a:p>
        </p:txBody>
      </p:sp>
    </p:spTree>
    <p:extLst>
      <p:ext uri="{BB962C8B-B14F-4D97-AF65-F5344CB8AC3E}">
        <p14:creationId xmlns:p14="http://schemas.microsoft.com/office/powerpoint/2010/main" val="1519697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Agenda</a:t>
            </a:r>
          </a:p>
        </p:txBody>
      </p:sp>
      <p:sp>
        <p:nvSpPr>
          <p:cNvPr id="3" name="Content Placeholder 2"/>
          <p:cNvSpPr>
            <a:spLocks noGrp="1"/>
          </p:cNvSpPr>
          <p:nvPr>
            <p:ph idx="1"/>
          </p:nvPr>
        </p:nvSpPr>
        <p:spPr/>
        <p:txBody>
          <a:bodyPr/>
          <a:lstStyle/>
          <a:p>
            <a:r>
              <a:rPr lang="en-US" dirty="0">
                <a:solidFill>
                  <a:schemeClr val="bg1">
                    <a:lumMod val="75000"/>
                  </a:schemeClr>
                </a:solidFill>
              </a:rPr>
              <a:t>Why use Infrared?</a:t>
            </a:r>
          </a:p>
          <a:p>
            <a:r>
              <a:rPr lang="en-US" dirty="0">
                <a:solidFill>
                  <a:schemeClr val="bg1">
                    <a:lumMod val="75000"/>
                  </a:schemeClr>
                </a:solidFill>
              </a:rPr>
              <a:t>The IrDA</a:t>
            </a:r>
            <a:r>
              <a:rPr lang="en-US" baseline="30000" dirty="0">
                <a:solidFill>
                  <a:schemeClr val="bg1">
                    <a:lumMod val="75000"/>
                  </a:schemeClr>
                </a:solidFill>
              </a:rPr>
              <a:t>®</a:t>
            </a:r>
            <a:r>
              <a:rPr lang="en-US" dirty="0">
                <a:solidFill>
                  <a:schemeClr val="bg1">
                    <a:lumMod val="75000"/>
                  </a:schemeClr>
                </a:solidFill>
              </a:rPr>
              <a:t> Standard</a:t>
            </a:r>
          </a:p>
          <a:p>
            <a:r>
              <a:rPr lang="en-US" dirty="0">
                <a:solidFill>
                  <a:schemeClr val="bg1">
                    <a:lumMod val="75000"/>
                  </a:schemeClr>
                </a:solidFill>
              </a:rPr>
              <a:t>Lab 1</a:t>
            </a:r>
          </a:p>
          <a:p>
            <a:r>
              <a:rPr lang="en-US" dirty="0"/>
              <a:t>IrDA Protocols</a:t>
            </a:r>
          </a:p>
          <a:p>
            <a:r>
              <a:rPr lang="en-US" dirty="0">
                <a:solidFill>
                  <a:schemeClr val="bg1">
                    <a:lumMod val="75000"/>
                  </a:schemeClr>
                </a:solidFill>
              </a:rPr>
              <a:t>Lab 2</a:t>
            </a:r>
          </a:p>
          <a:p>
            <a:r>
              <a:rPr lang="en-US" dirty="0">
                <a:solidFill>
                  <a:schemeClr val="bg1">
                    <a:lumMod val="75000"/>
                  </a:schemeClr>
                </a:solidFill>
              </a:rPr>
              <a:t>Summary</a:t>
            </a:r>
          </a:p>
        </p:txBody>
      </p:sp>
      <p:sp>
        <p:nvSpPr>
          <p:cNvPr id="5" name="Rectangle 4"/>
          <p:cNvSpPr>
            <a:spLocks noChangeArrowheads="1"/>
          </p:cNvSpPr>
          <p:nvPr/>
        </p:nvSpPr>
        <p:spPr bwMode="auto">
          <a:xfrm>
            <a:off x="5943600" y="1295400"/>
            <a:ext cx="3048000" cy="3962400"/>
          </a:xfrm>
          <a:prstGeom prst="rect">
            <a:avLst/>
          </a:prstGeom>
          <a:solidFill>
            <a:srgbClr val="FFF869"/>
          </a:solidFill>
          <a:ln w="25400">
            <a:solidFill>
              <a:schemeClr val="tx1"/>
            </a:solidFill>
            <a:miter lim="800000"/>
            <a:headEnd/>
            <a:tailEnd/>
          </a:ln>
        </p:spPr>
        <p:txBody>
          <a:bodyPr/>
          <a:lstStyle/>
          <a:p>
            <a:pPr algn="l"/>
            <a:r>
              <a:rPr lang="en-US" dirty="0">
                <a:solidFill>
                  <a:schemeClr val="tx1"/>
                </a:solidFill>
              </a:rPr>
              <a:t>The Agenda slide also works wonderfully as a transition slide!</a:t>
            </a:r>
          </a:p>
          <a:p>
            <a:pPr algn="l"/>
            <a:endParaRPr lang="en-US" sz="1600" b="0" dirty="0">
              <a:solidFill>
                <a:schemeClr val="tx1"/>
              </a:solidFill>
            </a:endParaRPr>
          </a:p>
          <a:p>
            <a:pPr algn="l"/>
            <a:endParaRPr lang="en-US" sz="1600" b="0" dirty="0">
              <a:solidFill>
                <a:schemeClr val="tx1"/>
              </a:solidFill>
            </a:endParaRPr>
          </a:p>
          <a:p>
            <a:pPr algn="l"/>
            <a:r>
              <a:rPr lang="en-US" sz="1600" b="0" dirty="0">
                <a:solidFill>
                  <a:schemeClr val="tx1"/>
                </a:solidFill>
              </a:rPr>
              <a:t>The highlighted item shows your attendees where you are going next, and the faded entries indicate where you are within the flow of the entire presentation. </a:t>
            </a:r>
          </a:p>
          <a:p>
            <a:pPr algn="l"/>
            <a:endParaRPr lang="en-US" sz="1600" dirty="0">
              <a:solidFill>
                <a:schemeClr val="tx1"/>
              </a:solidFill>
            </a:endParaRPr>
          </a:p>
        </p:txBody>
      </p:sp>
    </p:spTree>
    <p:extLst>
      <p:ext uri="{BB962C8B-B14F-4D97-AF65-F5344CB8AC3E}">
        <p14:creationId xmlns:p14="http://schemas.microsoft.com/office/powerpoint/2010/main" val="8958257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Why is Power Factor Important?</a:t>
            </a:r>
            <a:endParaRPr lang="en-US" dirty="0"/>
          </a:p>
        </p:txBody>
      </p:sp>
      <p:sp>
        <p:nvSpPr>
          <p:cNvPr id="4" name="Oval 3"/>
          <p:cNvSpPr>
            <a:spLocks noChangeArrowheads="1"/>
          </p:cNvSpPr>
          <p:nvPr/>
        </p:nvSpPr>
        <p:spPr bwMode="auto">
          <a:xfrm>
            <a:off x="3976688" y="5602287"/>
            <a:ext cx="1241425" cy="1027113"/>
          </a:xfrm>
          <a:prstGeom prst="ellipse">
            <a:avLst/>
          </a:prstGeom>
          <a:solidFill>
            <a:srgbClr val="FFFF00"/>
          </a:solidFill>
          <a:ln w="22225" algn="ctr">
            <a:solidFill>
              <a:schemeClr val="bg2"/>
            </a:solidFill>
            <a:round/>
            <a:headEnd/>
            <a:tailEnd/>
          </a:ln>
        </p:spPr>
        <p:txBody>
          <a:bodyPr wrap="none" anchor="ctr">
            <a:spAutoFit/>
          </a:bodyPr>
          <a:lstStyle/>
          <a:p>
            <a:endParaRPr lang="en-US" dirty="0"/>
          </a:p>
        </p:txBody>
      </p:sp>
      <p:sp>
        <p:nvSpPr>
          <p:cNvPr id="5" name="Oval 4"/>
          <p:cNvSpPr>
            <a:spLocks noChangeArrowheads="1"/>
          </p:cNvSpPr>
          <p:nvPr/>
        </p:nvSpPr>
        <p:spPr bwMode="auto">
          <a:xfrm>
            <a:off x="3943350" y="1206500"/>
            <a:ext cx="1241425" cy="1027112"/>
          </a:xfrm>
          <a:prstGeom prst="ellipse">
            <a:avLst/>
          </a:prstGeom>
          <a:solidFill>
            <a:srgbClr val="FFFF00"/>
          </a:solidFill>
          <a:ln w="22225" algn="ctr">
            <a:solidFill>
              <a:schemeClr val="bg2"/>
            </a:solidFill>
            <a:round/>
            <a:headEnd/>
            <a:tailEnd/>
          </a:ln>
        </p:spPr>
        <p:txBody>
          <a:bodyPr anchor="ctr">
            <a:spAutoFit/>
          </a:bodyPr>
          <a:lstStyle/>
          <a:p>
            <a:endParaRPr lang="en-US" dirty="0"/>
          </a:p>
        </p:txBody>
      </p:sp>
      <p:sp>
        <p:nvSpPr>
          <p:cNvPr id="6" name="Oval 5"/>
          <p:cNvSpPr>
            <a:spLocks noChangeArrowheads="1"/>
          </p:cNvSpPr>
          <p:nvPr/>
        </p:nvSpPr>
        <p:spPr bwMode="auto">
          <a:xfrm>
            <a:off x="6562725" y="3349625"/>
            <a:ext cx="1241425" cy="1027112"/>
          </a:xfrm>
          <a:prstGeom prst="ellipse">
            <a:avLst/>
          </a:prstGeom>
          <a:solidFill>
            <a:srgbClr val="FFFF00"/>
          </a:solidFill>
          <a:ln w="22225" algn="ctr">
            <a:solidFill>
              <a:schemeClr val="bg2"/>
            </a:solidFill>
            <a:round/>
            <a:headEnd/>
            <a:tailEnd/>
          </a:ln>
        </p:spPr>
        <p:txBody>
          <a:bodyPr wrap="none" anchor="ctr">
            <a:spAutoFit/>
          </a:bodyPr>
          <a:lstStyle/>
          <a:p>
            <a:endParaRPr lang="en-US" dirty="0"/>
          </a:p>
        </p:txBody>
      </p:sp>
      <p:sp>
        <p:nvSpPr>
          <p:cNvPr id="7" name="Oval 6"/>
          <p:cNvSpPr>
            <a:spLocks noChangeArrowheads="1"/>
          </p:cNvSpPr>
          <p:nvPr/>
        </p:nvSpPr>
        <p:spPr bwMode="auto">
          <a:xfrm>
            <a:off x="1368425" y="3392487"/>
            <a:ext cx="1241425" cy="1028700"/>
          </a:xfrm>
          <a:prstGeom prst="ellipse">
            <a:avLst/>
          </a:prstGeom>
          <a:solidFill>
            <a:srgbClr val="FFFF00"/>
          </a:solidFill>
          <a:ln w="22225" algn="ctr">
            <a:solidFill>
              <a:schemeClr val="bg2"/>
            </a:solidFill>
            <a:round/>
            <a:headEnd/>
            <a:tailEnd/>
          </a:ln>
        </p:spPr>
        <p:txBody>
          <a:bodyPr wrap="none" anchor="ctr">
            <a:spAutoFit/>
          </a:bodyPr>
          <a:lstStyle/>
          <a:p>
            <a:endParaRPr lang="en-US" dirty="0"/>
          </a:p>
        </p:txBody>
      </p:sp>
      <p:sp>
        <p:nvSpPr>
          <p:cNvPr id="8" name="Text Box 7"/>
          <p:cNvSpPr txBox="1">
            <a:spLocks noChangeArrowheads="1"/>
          </p:cNvSpPr>
          <p:nvPr/>
        </p:nvSpPr>
        <p:spPr bwMode="auto">
          <a:xfrm>
            <a:off x="3841750" y="1479550"/>
            <a:ext cx="1466850" cy="366712"/>
          </a:xfrm>
          <a:prstGeom prst="rect">
            <a:avLst/>
          </a:prstGeom>
          <a:noFill/>
          <a:ln w="9525" algn="ctr">
            <a:noFill/>
            <a:miter lim="800000"/>
            <a:headEnd/>
            <a:tailEnd/>
          </a:ln>
        </p:spPr>
        <p:txBody>
          <a:bodyPr>
            <a:spAutoFit/>
          </a:bodyPr>
          <a:lstStyle/>
          <a:p>
            <a:pPr>
              <a:spcBef>
                <a:spcPct val="50000"/>
              </a:spcBef>
            </a:pPr>
            <a:r>
              <a:rPr lang="en-US" dirty="0">
                <a:solidFill>
                  <a:schemeClr val="tx1"/>
                </a:solidFill>
              </a:rPr>
              <a:t>Harmonics</a:t>
            </a:r>
          </a:p>
        </p:txBody>
      </p:sp>
      <p:sp>
        <p:nvSpPr>
          <p:cNvPr id="9" name="Text Box 8"/>
          <p:cNvSpPr txBox="1">
            <a:spLocks noChangeArrowheads="1"/>
          </p:cNvSpPr>
          <p:nvPr/>
        </p:nvSpPr>
        <p:spPr bwMode="auto">
          <a:xfrm>
            <a:off x="6400800" y="3582987"/>
            <a:ext cx="1676400" cy="581025"/>
          </a:xfrm>
          <a:prstGeom prst="rect">
            <a:avLst/>
          </a:prstGeom>
          <a:noFill/>
          <a:ln w="9525" algn="ctr">
            <a:noFill/>
            <a:miter lim="800000"/>
            <a:headEnd/>
            <a:tailEnd/>
          </a:ln>
        </p:spPr>
        <p:txBody>
          <a:bodyPr>
            <a:spAutoFit/>
          </a:bodyPr>
          <a:lstStyle/>
          <a:p>
            <a:pPr>
              <a:spcBef>
                <a:spcPct val="50000"/>
              </a:spcBef>
            </a:pPr>
            <a:r>
              <a:rPr lang="en-US" sz="1600" dirty="0">
                <a:solidFill>
                  <a:schemeClr val="tx1"/>
                </a:solidFill>
              </a:rPr>
              <a:t>Regulatory Needs</a:t>
            </a:r>
          </a:p>
        </p:txBody>
      </p:sp>
      <p:sp>
        <p:nvSpPr>
          <p:cNvPr id="10" name="Text Box 9"/>
          <p:cNvSpPr txBox="1">
            <a:spLocks noChangeArrowheads="1"/>
          </p:cNvSpPr>
          <p:nvPr/>
        </p:nvSpPr>
        <p:spPr bwMode="auto">
          <a:xfrm>
            <a:off x="1219200" y="3582987"/>
            <a:ext cx="1549400" cy="641350"/>
          </a:xfrm>
          <a:prstGeom prst="rect">
            <a:avLst/>
          </a:prstGeom>
          <a:noFill/>
          <a:ln w="9525" algn="ctr">
            <a:noFill/>
            <a:miter lim="800000"/>
            <a:headEnd/>
            <a:tailEnd/>
          </a:ln>
        </p:spPr>
        <p:txBody>
          <a:bodyPr>
            <a:spAutoFit/>
          </a:bodyPr>
          <a:lstStyle/>
          <a:p>
            <a:pPr>
              <a:spcBef>
                <a:spcPct val="50000"/>
              </a:spcBef>
            </a:pPr>
            <a:r>
              <a:rPr lang="en-US" dirty="0">
                <a:solidFill>
                  <a:schemeClr val="tx1"/>
                </a:solidFill>
              </a:rPr>
              <a:t>Energy Loss</a:t>
            </a:r>
          </a:p>
        </p:txBody>
      </p:sp>
      <p:sp>
        <p:nvSpPr>
          <p:cNvPr id="11" name="Text Box 10"/>
          <p:cNvSpPr txBox="1">
            <a:spLocks noChangeArrowheads="1"/>
          </p:cNvSpPr>
          <p:nvPr/>
        </p:nvSpPr>
        <p:spPr bwMode="auto">
          <a:xfrm>
            <a:off x="3965575" y="5942012"/>
            <a:ext cx="1208088" cy="366713"/>
          </a:xfrm>
          <a:prstGeom prst="rect">
            <a:avLst/>
          </a:prstGeom>
          <a:noFill/>
          <a:ln w="9525" algn="ctr">
            <a:noFill/>
            <a:miter lim="800000"/>
            <a:headEnd/>
            <a:tailEnd/>
          </a:ln>
        </p:spPr>
        <p:txBody>
          <a:bodyPr>
            <a:spAutoFit/>
          </a:bodyPr>
          <a:lstStyle/>
          <a:p>
            <a:pPr>
              <a:spcBef>
                <a:spcPct val="50000"/>
              </a:spcBef>
            </a:pPr>
            <a:r>
              <a:rPr lang="en-US" dirty="0">
                <a:solidFill>
                  <a:schemeClr val="tx1"/>
                </a:solidFill>
              </a:rPr>
              <a:t>Cost</a:t>
            </a:r>
          </a:p>
        </p:txBody>
      </p:sp>
      <p:sp>
        <p:nvSpPr>
          <p:cNvPr id="12" name="Line 11"/>
          <p:cNvSpPr>
            <a:spLocks noChangeShapeType="1"/>
          </p:cNvSpPr>
          <p:nvPr/>
        </p:nvSpPr>
        <p:spPr bwMode="auto">
          <a:xfrm>
            <a:off x="2611438" y="3878262"/>
            <a:ext cx="1141412" cy="0"/>
          </a:xfrm>
          <a:prstGeom prst="line">
            <a:avLst/>
          </a:prstGeom>
          <a:noFill/>
          <a:ln w="15875">
            <a:solidFill>
              <a:schemeClr val="tx1"/>
            </a:solidFill>
            <a:round/>
            <a:headEnd type="triangle" w="med" len="med"/>
            <a:tailEnd/>
          </a:ln>
        </p:spPr>
        <p:txBody>
          <a:bodyPr anchor="ctr">
            <a:spAutoFit/>
          </a:bodyPr>
          <a:lstStyle/>
          <a:p>
            <a:endParaRPr lang="en-US" dirty="0"/>
          </a:p>
        </p:txBody>
      </p:sp>
      <p:sp>
        <p:nvSpPr>
          <p:cNvPr id="13" name="Line 12"/>
          <p:cNvSpPr>
            <a:spLocks noChangeShapeType="1"/>
          </p:cNvSpPr>
          <p:nvPr/>
        </p:nvSpPr>
        <p:spPr bwMode="auto">
          <a:xfrm>
            <a:off x="5349875" y="3862387"/>
            <a:ext cx="1206500" cy="0"/>
          </a:xfrm>
          <a:prstGeom prst="line">
            <a:avLst/>
          </a:prstGeom>
          <a:noFill/>
          <a:ln w="15875">
            <a:solidFill>
              <a:schemeClr val="tx1"/>
            </a:solidFill>
            <a:round/>
            <a:headEnd/>
            <a:tailEnd type="triangle" w="med" len="med"/>
          </a:ln>
        </p:spPr>
        <p:txBody>
          <a:bodyPr anchor="ctr">
            <a:spAutoFit/>
          </a:bodyPr>
          <a:lstStyle/>
          <a:p>
            <a:endParaRPr lang="en-US" dirty="0"/>
          </a:p>
        </p:txBody>
      </p:sp>
      <p:sp>
        <p:nvSpPr>
          <p:cNvPr id="14" name="Line 13"/>
          <p:cNvSpPr>
            <a:spLocks noChangeShapeType="1"/>
          </p:cNvSpPr>
          <p:nvPr/>
        </p:nvSpPr>
        <p:spPr bwMode="auto">
          <a:xfrm>
            <a:off x="4583113" y="4651375"/>
            <a:ext cx="0" cy="952500"/>
          </a:xfrm>
          <a:prstGeom prst="line">
            <a:avLst/>
          </a:prstGeom>
          <a:noFill/>
          <a:ln w="15875">
            <a:solidFill>
              <a:schemeClr val="tx1"/>
            </a:solidFill>
            <a:round/>
            <a:headEnd/>
            <a:tailEnd type="triangle" w="med" len="med"/>
          </a:ln>
        </p:spPr>
        <p:txBody>
          <a:bodyPr anchor="ctr">
            <a:spAutoFit/>
          </a:bodyPr>
          <a:lstStyle/>
          <a:p>
            <a:endParaRPr lang="en-US" dirty="0"/>
          </a:p>
        </p:txBody>
      </p:sp>
      <p:sp>
        <p:nvSpPr>
          <p:cNvPr id="15" name="Line 14"/>
          <p:cNvSpPr>
            <a:spLocks noChangeShapeType="1"/>
          </p:cNvSpPr>
          <p:nvPr/>
        </p:nvSpPr>
        <p:spPr bwMode="auto">
          <a:xfrm>
            <a:off x="4559300" y="2235200"/>
            <a:ext cx="0" cy="935037"/>
          </a:xfrm>
          <a:prstGeom prst="line">
            <a:avLst/>
          </a:prstGeom>
          <a:noFill/>
          <a:ln w="15875">
            <a:solidFill>
              <a:schemeClr val="tx1"/>
            </a:solidFill>
            <a:round/>
            <a:headEnd type="triangle" w="med" len="med"/>
            <a:tailEnd/>
          </a:ln>
        </p:spPr>
        <p:txBody>
          <a:bodyPr anchor="ctr">
            <a:spAutoFit/>
          </a:bodyPr>
          <a:lstStyle/>
          <a:p>
            <a:endParaRPr lang="en-US" dirty="0"/>
          </a:p>
        </p:txBody>
      </p:sp>
      <p:sp>
        <p:nvSpPr>
          <p:cNvPr id="16" name="Oval 15"/>
          <p:cNvSpPr>
            <a:spLocks noChangeArrowheads="1"/>
          </p:cNvSpPr>
          <p:nvPr/>
        </p:nvSpPr>
        <p:spPr bwMode="auto">
          <a:xfrm>
            <a:off x="3792538" y="3163887"/>
            <a:ext cx="1582737" cy="1471613"/>
          </a:xfrm>
          <a:prstGeom prst="ellipse">
            <a:avLst/>
          </a:prstGeom>
          <a:solidFill>
            <a:srgbClr val="FF9900"/>
          </a:solidFill>
          <a:ln w="22225" algn="ctr">
            <a:solidFill>
              <a:schemeClr val="bg2"/>
            </a:solidFill>
            <a:round/>
            <a:headEnd/>
            <a:tailEnd/>
          </a:ln>
        </p:spPr>
        <p:txBody>
          <a:bodyPr anchor="ctr">
            <a:spAutoFit/>
          </a:bodyPr>
          <a:lstStyle/>
          <a:p>
            <a:endParaRPr lang="en-US" dirty="0"/>
          </a:p>
        </p:txBody>
      </p:sp>
      <p:sp>
        <p:nvSpPr>
          <p:cNvPr id="17" name="Text Box 16"/>
          <p:cNvSpPr txBox="1">
            <a:spLocks noChangeArrowheads="1"/>
          </p:cNvSpPr>
          <p:nvPr/>
        </p:nvSpPr>
        <p:spPr bwMode="auto">
          <a:xfrm>
            <a:off x="3835400" y="3509962"/>
            <a:ext cx="1460500" cy="701675"/>
          </a:xfrm>
          <a:prstGeom prst="rect">
            <a:avLst/>
          </a:prstGeom>
          <a:noFill/>
          <a:ln w="9525" algn="ctr">
            <a:noFill/>
            <a:miter lim="800000"/>
            <a:headEnd/>
            <a:tailEnd/>
          </a:ln>
        </p:spPr>
        <p:txBody>
          <a:bodyPr>
            <a:spAutoFit/>
          </a:bodyPr>
          <a:lstStyle/>
          <a:p>
            <a:pPr>
              <a:spcBef>
                <a:spcPct val="50000"/>
              </a:spcBef>
            </a:pPr>
            <a:r>
              <a:rPr lang="en-US" sz="2000" dirty="0"/>
              <a:t>Power Factor</a:t>
            </a:r>
          </a:p>
        </p:txBody>
      </p:sp>
      <p:sp>
        <p:nvSpPr>
          <p:cNvPr id="18" name="Line 17"/>
          <p:cNvSpPr>
            <a:spLocks noChangeShapeType="1"/>
          </p:cNvSpPr>
          <p:nvPr/>
        </p:nvSpPr>
        <p:spPr bwMode="auto">
          <a:xfrm>
            <a:off x="5181600" y="1690687"/>
            <a:ext cx="1955800" cy="1663700"/>
          </a:xfrm>
          <a:prstGeom prst="line">
            <a:avLst/>
          </a:prstGeom>
          <a:noFill/>
          <a:ln w="38100">
            <a:solidFill>
              <a:schemeClr val="tx1"/>
            </a:solidFill>
            <a:round/>
            <a:headEnd type="triangle" w="med" len="med"/>
            <a:tailEnd type="triangle" w="med" len="med"/>
          </a:ln>
        </p:spPr>
        <p:txBody>
          <a:bodyPr anchor="ctr">
            <a:spAutoFit/>
          </a:bodyPr>
          <a:lstStyle/>
          <a:p>
            <a:endParaRPr lang="en-US" dirty="0"/>
          </a:p>
        </p:txBody>
      </p:sp>
      <p:sp>
        <p:nvSpPr>
          <p:cNvPr id="19" name="Line 18"/>
          <p:cNvSpPr>
            <a:spLocks noChangeShapeType="1"/>
          </p:cNvSpPr>
          <p:nvPr/>
        </p:nvSpPr>
        <p:spPr bwMode="auto">
          <a:xfrm flipH="1">
            <a:off x="5207000" y="4383087"/>
            <a:ext cx="1955800" cy="1752600"/>
          </a:xfrm>
          <a:prstGeom prst="line">
            <a:avLst/>
          </a:prstGeom>
          <a:noFill/>
          <a:ln w="38100">
            <a:solidFill>
              <a:schemeClr val="tx1"/>
            </a:solidFill>
            <a:round/>
            <a:headEnd type="triangle" w="med" len="med"/>
            <a:tailEnd type="triangle" w="med" len="med"/>
          </a:ln>
        </p:spPr>
        <p:txBody>
          <a:bodyPr anchor="ctr">
            <a:spAutoFit/>
          </a:bodyPr>
          <a:lstStyle/>
          <a:p>
            <a:endParaRPr lang="en-US" dirty="0"/>
          </a:p>
        </p:txBody>
      </p:sp>
      <p:sp>
        <p:nvSpPr>
          <p:cNvPr id="20" name="Line 19"/>
          <p:cNvSpPr>
            <a:spLocks noChangeShapeType="1"/>
          </p:cNvSpPr>
          <p:nvPr/>
        </p:nvSpPr>
        <p:spPr bwMode="auto">
          <a:xfrm flipH="1" flipV="1">
            <a:off x="1968500" y="4421187"/>
            <a:ext cx="2006600" cy="1714500"/>
          </a:xfrm>
          <a:prstGeom prst="line">
            <a:avLst/>
          </a:prstGeom>
          <a:noFill/>
          <a:ln w="38100">
            <a:solidFill>
              <a:schemeClr val="tx1"/>
            </a:solidFill>
            <a:round/>
            <a:headEnd type="triangle" w="med" len="med"/>
            <a:tailEnd type="triangle" w="med" len="med"/>
          </a:ln>
        </p:spPr>
        <p:txBody>
          <a:bodyPr anchor="ctr">
            <a:spAutoFit/>
          </a:bodyPr>
          <a:lstStyle/>
          <a:p>
            <a:endParaRPr lang="en-US" dirty="0"/>
          </a:p>
        </p:txBody>
      </p:sp>
      <p:sp>
        <p:nvSpPr>
          <p:cNvPr id="21" name="Line 20"/>
          <p:cNvSpPr>
            <a:spLocks noChangeShapeType="1"/>
          </p:cNvSpPr>
          <p:nvPr/>
        </p:nvSpPr>
        <p:spPr bwMode="auto">
          <a:xfrm flipV="1">
            <a:off x="1997075" y="1677987"/>
            <a:ext cx="1939925" cy="1714500"/>
          </a:xfrm>
          <a:prstGeom prst="line">
            <a:avLst/>
          </a:prstGeom>
          <a:noFill/>
          <a:ln w="38100">
            <a:solidFill>
              <a:schemeClr val="tx1"/>
            </a:solidFill>
            <a:round/>
            <a:headEnd type="triangle" w="med" len="med"/>
            <a:tailEnd type="triangle" w="med" len="med"/>
          </a:ln>
        </p:spPr>
        <p:txBody>
          <a:bodyPr anchor="ctr">
            <a:spAutoFit/>
          </a:bodyPr>
          <a:lstStyle/>
          <a:p>
            <a:endParaRPr lang="en-US" dirty="0"/>
          </a:p>
        </p:txBody>
      </p:sp>
      <p:sp>
        <p:nvSpPr>
          <p:cNvPr id="22" name="Rectangle 21"/>
          <p:cNvSpPr>
            <a:spLocks noChangeArrowheads="1"/>
          </p:cNvSpPr>
          <p:nvPr/>
        </p:nvSpPr>
        <p:spPr bwMode="auto">
          <a:xfrm>
            <a:off x="6019800" y="1373187"/>
            <a:ext cx="2971800" cy="1752600"/>
          </a:xfrm>
          <a:prstGeom prst="rect">
            <a:avLst/>
          </a:prstGeom>
          <a:solidFill>
            <a:srgbClr val="FFF869"/>
          </a:solidFill>
          <a:ln w="25400">
            <a:solidFill>
              <a:schemeClr val="tx1"/>
            </a:solidFill>
            <a:miter lim="800000"/>
            <a:headEnd/>
            <a:tailEnd/>
          </a:ln>
        </p:spPr>
        <p:txBody>
          <a:bodyPr wrap="none"/>
          <a:lstStyle/>
          <a:p>
            <a:r>
              <a:rPr lang="en-US" dirty="0">
                <a:solidFill>
                  <a:schemeClr val="tx1"/>
                </a:solidFill>
              </a:rPr>
              <a:t>Presenter Tip</a:t>
            </a:r>
          </a:p>
        </p:txBody>
      </p:sp>
      <p:sp>
        <p:nvSpPr>
          <p:cNvPr id="23" name="Text Box 22"/>
          <p:cNvSpPr txBox="1">
            <a:spLocks noChangeArrowheads="1"/>
          </p:cNvSpPr>
          <p:nvPr/>
        </p:nvSpPr>
        <p:spPr bwMode="auto">
          <a:xfrm>
            <a:off x="6172200" y="1906587"/>
            <a:ext cx="2743200" cy="1169551"/>
          </a:xfrm>
          <a:prstGeom prst="rect">
            <a:avLst/>
          </a:prstGeom>
          <a:noFill/>
          <a:ln w="25400">
            <a:noFill/>
            <a:miter lim="800000"/>
            <a:headEnd/>
            <a:tailEnd/>
          </a:ln>
        </p:spPr>
        <p:txBody>
          <a:bodyPr wrap="square">
            <a:spAutoFit/>
          </a:bodyPr>
          <a:lstStyle/>
          <a:p>
            <a:pPr algn="l">
              <a:spcBef>
                <a:spcPct val="50000"/>
              </a:spcBef>
            </a:pPr>
            <a:r>
              <a:rPr lang="en-US" sz="1400" dirty="0">
                <a:solidFill>
                  <a:schemeClr val="tx1"/>
                </a:solidFill>
              </a:rPr>
              <a:t>This is a good example of a graphic.  It is very simple and uses bold, high-contrast colors…and it takes the place of bullet points!</a:t>
            </a:r>
          </a:p>
        </p:txBody>
      </p:sp>
    </p:spTree>
    <p:extLst>
      <p:ext uri="{BB962C8B-B14F-4D97-AF65-F5344CB8AC3E}">
        <p14:creationId xmlns:p14="http://schemas.microsoft.com/office/powerpoint/2010/main" val="40189189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Control Registers</a:t>
            </a:r>
          </a:p>
        </p:txBody>
      </p:sp>
      <p:sp>
        <p:nvSpPr>
          <p:cNvPr id="15363" name="Rectangle 3"/>
          <p:cNvSpPr>
            <a:spLocks noChangeArrowheads="1"/>
          </p:cNvSpPr>
          <p:nvPr/>
        </p:nvSpPr>
        <p:spPr bwMode="auto">
          <a:xfrm>
            <a:off x="4953000" y="3886200"/>
            <a:ext cx="3886200" cy="2057400"/>
          </a:xfrm>
          <a:prstGeom prst="rect">
            <a:avLst/>
          </a:prstGeom>
          <a:solidFill>
            <a:srgbClr val="FFF869"/>
          </a:solidFill>
          <a:ln w="25400">
            <a:solidFill>
              <a:schemeClr val="tx1"/>
            </a:solidFill>
            <a:miter lim="800000"/>
            <a:headEnd/>
            <a:tailEnd/>
          </a:ln>
        </p:spPr>
        <p:txBody>
          <a:bodyPr wrap="none"/>
          <a:lstStyle/>
          <a:p>
            <a:r>
              <a:rPr lang="en-US" dirty="0">
                <a:solidFill>
                  <a:schemeClr val="tx1"/>
                </a:solidFill>
              </a:rPr>
              <a:t>Presenter Tip</a:t>
            </a:r>
          </a:p>
        </p:txBody>
      </p:sp>
      <p:sp>
        <p:nvSpPr>
          <p:cNvPr id="15364" name="Text Box 4"/>
          <p:cNvSpPr txBox="1">
            <a:spLocks noChangeArrowheads="1"/>
          </p:cNvSpPr>
          <p:nvPr/>
        </p:nvSpPr>
        <p:spPr bwMode="auto">
          <a:xfrm>
            <a:off x="5181600" y="4419600"/>
            <a:ext cx="3429000" cy="1370013"/>
          </a:xfrm>
          <a:prstGeom prst="rect">
            <a:avLst/>
          </a:prstGeom>
          <a:noFill/>
          <a:ln w="25400">
            <a:noFill/>
            <a:miter lim="800000"/>
            <a:headEnd/>
            <a:tailEnd/>
          </a:ln>
        </p:spPr>
        <p:txBody>
          <a:bodyPr>
            <a:spAutoFit/>
          </a:bodyPr>
          <a:lstStyle/>
          <a:p>
            <a:pPr algn="l">
              <a:spcBef>
                <a:spcPct val="50000"/>
              </a:spcBef>
            </a:pPr>
            <a:r>
              <a:rPr lang="en-US" sz="1200" dirty="0">
                <a:solidFill>
                  <a:schemeClr val="tx1"/>
                </a:solidFill>
              </a:rPr>
              <a:t>This is great example of how color can be used to focus the attention of your audience.  Again, the graphic is simple and uses bold, high-contrast colors.  By graying out the register bits that are not necessary for this part of the discussion, your eyes are immediately drawn to the highlighted bits.   </a:t>
            </a:r>
          </a:p>
        </p:txBody>
      </p:sp>
      <p:sp>
        <p:nvSpPr>
          <p:cNvPr id="15365" name="AutoShape 5"/>
          <p:cNvSpPr>
            <a:spLocks noChangeArrowheads="1"/>
          </p:cNvSpPr>
          <p:nvPr/>
        </p:nvSpPr>
        <p:spPr bwMode="auto">
          <a:xfrm>
            <a:off x="1066800" y="2133600"/>
            <a:ext cx="914400" cy="457200"/>
          </a:xfrm>
          <a:prstGeom prst="flowChartProcess">
            <a:avLst/>
          </a:prstGeom>
          <a:solidFill>
            <a:srgbClr val="DDDDDD"/>
          </a:solidFill>
          <a:ln w="25400">
            <a:solidFill>
              <a:srgbClr val="000000"/>
            </a:solidFill>
            <a:miter lim="800000"/>
            <a:headEnd/>
            <a:tailEnd/>
          </a:ln>
        </p:spPr>
        <p:txBody>
          <a:bodyPr wrap="none" anchor="ctr"/>
          <a:lstStyle/>
          <a:p>
            <a:r>
              <a:rPr lang="en-US" dirty="0">
                <a:solidFill>
                  <a:srgbClr val="B2B2B2"/>
                </a:solidFill>
              </a:rPr>
              <a:t>PSPIF</a:t>
            </a:r>
          </a:p>
        </p:txBody>
      </p:sp>
      <p:sp>
        <p:nvSpPr>
          <p:cNvPr id="15366" name="AutoShape 6"/>
          <p:cNvSpPr>
            <a:spLocks noChangeArrowheads="1"/>
          </p:cNvSpPr>
          <p:nvPr/>
        </p:nvSpPr>
        <p:spPr bwMode="auto">
          <a:xfrm>
            <a:off x="1981200" y="2133600"/>
            <a:ext cx="914400" cy="457200"/>
          </a:xfrm>
          <a:prstGeom prst="flowChartProcess">
            <a:avLst/>
          </a:prstGeom>
          <a:solidFill>
            <a:srgbClr val="DDDDDD"/>
          </a:solidFill>
          <a:ln w="25400">
            <a:solidFill>
              <a:srgbClr val="000000"/>
            </a:solidFill>
            <a:miter lim="800000"/>
            <a:headEnd/>
            <a:tailEnd/>
          </a:ln>
        </p:spPr>
        <p:txBody>
          <a:bodyPr wrap="none" anchor="ctr"/>
          <a:lstStyle/>
          <a:p>
            <a:r>
              <a:rPr lang="en-US" dirty="0">
                <a:solidFill>
                  <a:srgbClr val="B2B2B2"/>
                </a:solidFill>
              </a:rPr>
              <a:t>ADIF</a:t>
            </a:r>
          </a:p>
        </p:txBody>
      </p:sp>
      <p:sp>
        <p:nvSpPr>
          <p:cNvPr id="15367" name="AutoShape 7"/>
          <p:cNvSpPr>
            <a:spLocks noChangeArrowheads="1"/>
          </p:cNvSpPr>
          <p:nvPr/>
        </p:nvSpPr>
        <p:spPr bwMode="auto">
          <a:xfrm>
            <a:off x="2895600" y="2133600"/>
            <a:ext cx="914400" cy="457200"/>
          </a:xfrm>
          <a:prstGeom prst="flowChartProcess">
            <a:avLst/>
          </a:prstGeom>
          <a:solidFill>
            <a:srgbClr val="DDDDDD"/>
          </a:solidFill>
          <a:ln w="25400">
            <a:solidFill>
              <a:srgbClr val="000000"/>
            </a:solidFill>
            <a:miter lim="800000"/>
            <a:headEnd/>
            <a:tailEnd/>
          </a:ln>
        </p:spPr>
        <p:txBody>
          <a:bodyPr wrap="none" anchor="ctr"/>
          <a:lstStyle/>
          <a:p>
            <a:r>
              <a:rPr lang="en-US" dirty="0">
                <a:solidFill>
                  <a:srgbClr val="B2B2B2"/>
                </a:solidFill>
              </a:rPr>
              <a:t>RCIF</a:t>
            </a:r>
          </a:p>
        </p:txBody>
      </p:sp>
      <p:sp>
        <p:nvSpPr>
          <p:cNvPr id="15368" name="AutoShape 8"/>
          <p:cNvSpPr>
            <a:spLocks noChangeArrowheads="1"/>
          </p:cNvSpPr>
          <p:nvPr/>
        </p:nvSpPr>
        <p:spPr bwMode="auto">
          <a:xfrm>
            <a:off x="3810000" y="2133600"/>
            <a:ext cx="914400" cy="457200"/>
          </a:xfrm>
          <a:prstGeom prst="flowChartProcess">
            <a:avLst/>
          </a:prstGeom>
          <a:solidFill>
            <a:srgbClr val="FF9900"/>
          </a:solidFill>
          <a:ln w="25400">
            <a:solidFill>
              <a:srgbClr val="000000"/>
            </a:solidFill>
            <a:miter lim="800000"/>
            <a:headEnd/>
            <a:tailEnd/>
          </a:ln>
        </p:spPr>
        <p:txBody>
          <a:bodyPr wrap="none" anchor="ctr"/>
          <a:lstStyle/>
          <a:p>
            <a:r>
              <a:rPr lang="en-US" dirty="0"/>
              <a:t>TXIF</a:t>
            </a:r>
          </a:p>
        </p:txBody>
      </p:sp>
      <p:sp>
        <p:nvSpPr>
          <p:cNvPr id="15369" name="AutoShape 9"/>
          <p:cNvSpPr>
            <a:spLocks noChangeArrowheads="1"/>
          </p:cNvSpPr>
          <p:nvPr/>
        </p:nvSpPr>
        <p:spPr bwMode="auto">
          <a:xfrm>
            <a:off x="4724400" y="2133600"/>
            <a:ext cx="914400" cy="457200"/>
          </a:xfrm>
          <a:prstGeom prst="flowChartProcess">
            <a:avLst/>
          </a:prstGeom>
          <a:solidFill>
            <a:srgbClr val="FF9900"/>
          </a:solidFill>
          <a:ln w="25400">
            <a:solidFill>
              <a:srgbClr val="000000"/>
            </a:solidFill>
            <a:miter lim="800000"/>
            <a:headEnd/>
            <a:tailEnd/>
          </a:ln>
        </p:spPr>
        <p:txBody>
          <a:bodyPr wrap="none" anchor="ctr"/>
          <a:lstStyle/>
          <a:p>
            <a:r>
              <a:rPr lang="en-US" dirty="0"/>
              <a:t>SSPIF</a:t>
            </a:r>
          </a:p>
        </p:txBody>
      </p:sp>
      <p:sp>
        <p:nvSpPr>
          <p:cNvPr id="15370" name="AutoShape 10"/>
          <p:cNvSpPr>
            <a:spLocks noChangeArrowheads="1"/>
          </p:cNvSpPr>
          <p:nvPr/>
        </p:nvSpPr>
        <p:spPr bwMode="auto">
          <a:xfrm>
            <a:off x="5638800" y="2133600"/>
            <a:ext cx="914400" cy="457200"/>
          </a:xfrm>
          <a:prstGeom prst="flowChartProcess">
            <a:avLst/>
          </a:prstGeom>
          <a:solidFill>
            <a:srgbClr val="DDDDDD"/>
          </a:solidFill>
          <a:ln w="25400">
            <a:solidFill>
              <a:srgbClr val="000000"/>
            </a:solidFill>
            <a:miter lim="800000"/>
            <a:headEnd/>
            <a:tailEnd/>
          </a:ln>
        </p:spPr>
        <p:txBody>
          <a:bodyPr wrap="none" anchor="ctr"/>
          <a:lstStyle/>
          <a:p>
            <a:r>
              <a:rPr lang="en-US" dirty="0">
                <a:solidFill>
                  <a:srgbClr val="B2B2B2"/>
                </a:solidFill>
              </a:rPr>
              <a:t>CCP1IF</a:t>
            </a:r>
          </a:p>
        </p:txBody>
      </p:sp>
      <p:sp>
        <p:nvSpPr>
          <p:cNvPr id="15371" name="AutoShape 11"/>
          <p:cNvSpPr>
            <a:spLocks noChangeArrowheads="1"/>
          </p:cNvSpPr>
          <p:nvPr/>
        </p:nvSpPr>
        <p:spPr bwMode="auto">
          <a:xfrm>
            <a:off x="6553200" y="2133600"/>
            <a:ext cx="914400" cy="457200"/>
          </a:xfrm>
          <a:prstGeom prst="flowChartProcess">
            <a:avLst/>
          </a:prstGeom>
          <a:solidFill>
            <a:srgbClr val="DDDDDD"/>
          </a:solidFill>
          <a:ln w="25400">
            <a:solidFill>
              <a:srgbClr val="000000"/>
            </a:solidFill>
            <a:miter lim="800000"/>
            <a:headEnd/>
            <a:tailEnd/>
          </a:ln>
        </p:spPr>
        <p:txBody>
          <a:bodyPr wrap="none" anchor="ctr"/>
          <a:lstStyle/>
          <a:p>
            <a:r>
              <a:rPr lang="en-US" dirty="0">
                <a:solidFill>
                  <a:srgbClr val="B2B2B2"/>
                </a:solidFill>
              </a:rPr>
              <a:t>TMR2IF</a:t>
            </a:r>
          </a:p>
        </p:txBody>
      </p:sp>
      <p:sp>
        <p:nvSpPr>
          <p:cNvPr id="15372" name="AutoShape 12"/>
          <p:cNvSpPr>
            <a:spLocks noChangeArrowheads="1"/>
          </p:cNvSpPr>
          <p:nvPr/>
        </p:nvSpPr>
        <p:spPr bwMode="auto">
          <a:xfrm>
            <a:off x="7467600" y="2133600"/>
            <a:ext cx="914400" cy="457200"/>
          </a:xfrm>
          <a:prstGeom prst="flowChartProcess">
            <a:avLst/>
          </a:prstGeom>
          <a:solidFill>
            <a:srgbClr val="DDDDDD"/>
          </a:solidFill>
          <a:ln w="25400">
            <a:solidFill>
              <a:srgbClr val="000000"/>
            </a:solidFill>
            <a:miter lim="800000"/>
            <a:headEnd/>
            <a:tailEnd/>
          </a:ln>
        </p:spPr>
        <p:txBody>
          <a:bodyPr wrap="none" anchor="ctr"/>
          <a:lstStyle/>
          <a:p>
            <a:r>
              <a:rPr lang="en-US" dirty="0">
                <a:solidFill>
                  <a:srgbClr val="B2B2B2"/>
                </a:solidFill>
              </a:rPr>
              <a:t>TMR1IF</a:t>
            </a:r>
          </a:p>
        </p:txBody>
      </p:sp>
      <p:sp>
        <p:nvSpPr>
          <p:cNvPr id="15373" name="Text Box 13"/>
          <p:cNvSpPr txBox="1">
            <a:spLocks noChangeArrowheads="1"/>
          </p:cNvSpPr>
          <p:nvPr/>
        </p:nvSpPr>
        <p:spPr bwMode="auto">
          <a:xfrm>
            <a:off x="990600" y="1600200"/>
            <a:ext cx="749300" cy="396875"/>
          </a:xfrm>
          <a:prstGeom prst="rect">
            <a:avLst/>
          </a:prstGeom>
          <a:noFill/>
          <a:ln w="25400">
            <a:noFill/>
            <a:miter lim="800000"/>
            <a:headEnd/>
            <a:tailEnd/>
          </a:ln>
        </p:spPr>
        <p:txBody>
          <a:bodyPr wrap="none">
            <a:spAutoFit/>
          </a:bodyPr>
          <a:lstStyle/>
          <a:p>
            <a:pPr algn="l"/>
            <a:r>
              <a:rPr lang="en-US" sz="2000" dirty="0"/>
              <a:t>PIR1</a:t>
            </a:r>
          </a:p>
        </p:txBody>
      </p:sp>
      <p:sp>
        <p:nvSpPr>
          <p:cNvPr id="15374" name="Text Box 14"/>
          <p:cNvSpPr txBox="1">
            <a:spLocks noChangeArrowheads="1"/>
          </p:cNvSpPr>
          <p:nvPr/>
        </p:nvSpPr>
        <p:spPr bwMode="auto">
          <a:xfrm>
            <a:off x="990600" y="2574925"/>
            <a:ext cx="3905250" cy="1006475"/>
          </a:xfrm>
          <a:prstGeom prst="rect">
            <a:avLst/>
          </a:prstGeom>
          <a:noFill/>
          <a:ln w="25400">
            <a:noFill/>
            <a:miter lim="800000"/>
            <a:headEnd/>
            <a:tailEnd/>
          </a:ln>
        </p:spPr>
        <p:txBody>
          <a:bodyPr wrap="none">
            <a:spAutoFit/>
          </a:bodyPr>
          <a:lstStyle/>
          <a:p>
            <a:pPr algn="l"/>
            <a:r>
              <a:rPr lang="en-US" sz="2000" dirty="0">
                <a:solidFill>
                  <a:schemeClr val="tx1"/>
                </a:solidFill>
              </a:rPr>
              <a:t>CONTROL</a:t>
            </a:r>
          </a:p>
          <a:p>
            <a:pPr algn="l"/>
            <a:r>
              <a:rPr lang="en-US" sz="2000" dirty="0">
                <a:solidFill>
                  <a:schemeClr val="tx1"/>
                </a:solidFill>
              </a:rPr>
              <a:t>	TXIF – TXREG is empty</a:t>
            </a:r>
          </a:p>
          <a:p>
            <a:pPr algn="l"/>
            <a:r>
              <a:rPr lang="en-US" sz="2000" dirty="0">
                <a:solidFill>
                  <a:schemeClr val="tx1"/>
                </a:solidFill>
              </a:rPr>
              <a:t>	RCIF – RCREG is full</a:t>
            </a:r>
          </a:p>
        </p:txBody>
      </p:sp>
    </p:spTree>
    <p:extLst>
      <p:ext uri="{BB962C8B-B14F-4D97-AF65-F5344CB8AC3E}">
        <p14:creationId xmlns:p14="http://schemas.microsoft.com/office/powerpoint/2010/main" val="325444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AutoShape 4"/>
          <p:cNvSpPr>
            <a:spLocks noChangeArrowheads="1"/>
          </p:cNvSpPr>
          <p:nvPr/>
        </p:nvSpPr>
        <p:spPr bwMode="auto">
          <a:xfrm>
            <a:off x="6091903" y="3680083"/>
            <a:ext cx="2707574" cy="2576946"/>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sp>
        <p:nvSpPr>
          <p:cNvPr id="41" name="Title 40"/>
          <p:cNvSpPr>
            <a:spLocks noGrp="1"/>
          </p:cNvSpPr>
          <p:nvPr>
            <p:ph type="title"/>
          </p:nvPr>
        </p:nvSpPr>
        <p:spPr/>
        <p:txBody>
          <a:bodyPr/>
          <a:lstStyle/>
          <a:p>
            <a:r>
              <a:rPr lang="en-US" dirty="0"/>
              <a:t>TCP/IP 5 Layer Model</a:t>
            </a:r>
          </a:p>
        </p:txBody>
      </p:sp>
      <p:sp>
        <p:nvSpPr>
          <p:cNvPr id="40" name="Content Placeholder 39"/>
          <p:cNvSpPr>
            <a:spLocks noGrp="1"/>
          </p:cNvSpPr>
          <p:nvPr>
            <p:ph idx="1"/>
          </p:nvPr>
        </p:nvSpPr>
        <p:spPr>
          <a:xfrm>
            <a:off x="228600" y="1371600"/>
            <a:ext cx="8763000" cy="4953000"/>
          </a:xfrm>
        </p:spPr>
        <p:txBody>
          <a:bodyPr/>
          <a:lstStyle/>
          <a:p>
            <a:pPr lvl="0"/>
            <a:r>
              <a:rPr lang="en-US" dirty="0"/>
              <a:t>Each layer performs a specific task needed to move our data across the network</a:t>
            </a:r>
          </a:p>
          <a:p>
            <a:r>
              <a:rPr lang="en-US" dirty="0"/>
              <a:t>Each layer only communicates with adjacent layers</a:t>
            </a:r>
          </a:p>
        </p:txBody>
      </p:sp>
      <p:pic>
        <p:nvPicPr>
          <p:cNvPr id="37" name="Picture 34"/>
          <p:cNvPicPr>
            <a:picLocks noChangeAspect="1" noChangeArrowheads="1"/>
          </p:cNvPicPr>
          <p:nvPr>
            <p:custDataLst>
              <p:tags r:id="rId3"/>
            </p:custDataLst>
          </p:nvPr>
        </p:nvPicPr>
        <p:blipFill>
          <a:blip r:embed="rId9" cstate="print"/>
          <a:srcRect/>
          <a:stretch>
            <a:fillRect/>
          </a:stretch>
        </p:blipFill>
        <p:spPr bwMode="auto">
          <a:xfrm>
            <a:off x="6459713" y="3755089"/>
            <a:ext cx="724715" cy="655152"/>
          </a:xfrm>
          <a:prstGeom prst="rect">
            <a:avLst/>
          </a:prstGeom>
          <a:noFill/>
          <a:ln w="9525">
            <a:noFill/>
            <a:miter lim="800000"/>
            <a:headEnd/>
            <a:tailEnd/>
          </a:ln>
        </p:spPr>
      </p:pic>
      <p:sp>
        <p:nvSpPr>
          <p:cNvPr id="58" name="Rectangle 57"/>
          <p:cNvSpPr>
            <a:spLocks noChangeArrowheads="1"/>
          </p:cNvSpPr>
          <p:nvPr/>
        </p:nvSpPr>
        <p:spPr bwMode="auto">
          <a:xfrm>
            <a:off x="6196023" y="4466178"/>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60" name="Rectangle 59"/>
          <p:cNvSpPr>
            <a:spLocks noChangeArrowheads="1"/>
          </p:cNvSpPr>
          <p:nvPr/>
        </p:nvSpPr>
        <p:spPr bwMode="auto">
          <a:xfrm>
            <a:off x="6195968" y="4800733"/>
            <a:ext cx="2488647"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63" name="Rectangle 62"/>
          <p:cNvSpPr>
            <a:spLocks noChangeArrowheads="1"/>
          </p:cNvSpPr>
          <p:nvPr/>
        </p:nvSpPr>
        <p:spPr bwMode="auto">
          <a:xfrm>
            <a:off x="6196464" y="5132991"/>
            <a:ext cx="2488151"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64" name="Rectangle 29"/>
          <p:cNvSpPr>
            <a:spLocks noChangeArrowheads="1"/>
          </p:cNvSpPr>
          <p:nvPr/>
        </p:nvSpPr>
        <p:spPr bwMode="auto">
          <a:xfrm>
            <a:off x="6197044" y="5477648"/>
            <a:ext cx="2487398"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80" name="Rectangle 79"/>
          <p:cNvSpPr>
            <a:spLocks noChangeArrowheads="1"/>
          </p:cNvSpPr>
          <p:nvPr/>
        </p:nvSpPr>
        <p:spPr bwMode="auto">
          <a:xfrm>
            <a:off x="6196476" y="5822828"/>
            <a:ext cx="2488035"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sp>
        <p:nvSpPr>
          <p:cNvPr id="81" name="TextBox 80"/>
          <p:cNvSpPr txBox="1"/>
          <p:nvPr/>
        </p:nvSpPr>
        <p:spPr>
          <a:xfrm>
            <a:off x="7267560" y="3691957"/>
            <a:ext cx="1246909" cy="707886"/>
          </a:xfrm>
          <a:prstGeom prst="rect">
            <a:avLst/>
          </a:prstGeom>
          <a:noFill/>
        </p:spPr>
        <p:txBody>
          <a:bodyPr wrap="square" rtlCol="0">
            <a:spAutoFit/>
          </a:bodyPr>
          <a:lstStyle/>
          <a:p>
            <a:pPr algn="ctr"/>
            <a:r>
              <a:rPr lang="en-US" sz="2000" b="1" dirty="0"/>
              <a:t>Network Host</a:t>
            </a:r>
          </a:p>
        </p:txBody>
      </p:sp>
      <p:grpSp>
        <p:nvGrpSpPr>
          <p:cNvPr id="2" name="Group 37"/>
          <p:cNvGrpSpPr/>
          <p:nvPr>
            <p:custDataLst>
              <p:tags r:id="rId4"/>
            </p:custDataLst>
          </p:nvPr>
        </p:nvGrpSpPr>
        <p:grpSpPr>
          <a:xfrm>
            <a:off x="2862469" y="4413518"/>
            <a:ext cx="2951922" cy="935556"/>
            <a:chOff x="5527268" y="4648746"/>
            <a:chExt cx="2958983" cy="935556"/>
          </a:xfrm>
        </p:grpSpPr>
        <p:sp>
          <p:nvSpPr>
            <p:cNvPr id="61" name="Rectangle 3"/>
            <p:cNvSpPr>
              <a:spLocks noChangeArrowheads="1"/>
            </p:cNvSpPr>
            <p:nvPr/>
          </p:nvSpPr>
          <p:spPr bwMode="auto">
            <a:xfrm>
              <a:off x="5527268" y="4648746"/>
              <a:ext cx="2114273" cy="935556"/>
            </a:xfrm>
            <a:prstGeom prst="rect">
              <a:avLst/>
            </a:prstGeom>
            <a:noFill/>
            <a:ln w="9525">
              <a:noFill/>
              <a:miter lim="800000"/>
              <a:headEnd/>
              <a:tailEnd/>
            </a:ln>
          </p:spPr>
          <p:txBody>
            <a:bodyPr wrap="square" lIns="103548" tIns="51774" rIns="103548" bIns="51774">
              <a:spAutoFit/>
            </a:bodyPr>
            <a:lstStyle/>
            <a:p>
              <a:pPr defTabSz="1028700">
                <a:lnSpc>
                  <a:spcPct val="100000"/>
                </a:lnSpc>
                <a:spcBef>
                  <a:spcPct val="50000"/>
                </a:spcBef>
              </a:pPr>
              <a:r>
                <a:rPr lang="en-US" sz="1800" b="1" dirty="0"/>
                <a:t>Layer 5 requests connections to remote hosts</a:t>
              </a:r>
            </a:p>
          </p:txBody>
        </p:sp>
        <p:sp>
          <p:nvSpPr>
            <p:cNvPr id="82" name="Line 21"/>
            <p:cNvSpPr>
              <a:spLocks noChangeShapeType="1"/>
            </p:cNvSpPr>
            <p:nvPr/>
          </p:nvSpPr>
          <p:spPr bwMode="auto">
            <a:xfrm flipV="1">
              <a:off x="7551973" y="4853609"/>
              <a:ext cx="934278" cy="0"/>
            </a:xfrm>
            <a:prstGeom prst="line">
              <a:avLst/>
            </a:prstGeom>
            <a:noFill/>
            <a:ln w="76200">
              <a:solidFill>
                <a:srgbClr val="800000"/>
              </a:solidFill>
              <a:round/>
              <a:headEnd/>
              <a:tailEnd type="triangle" w="med" len="med"/>
            </a:ln>
          </p:spPr>
          <p:txBody>
            <a:bodyPr anchor="ctr"/>
            <a:lstStyle/>
            <a:p>
              <a:endParaRPr lang="en-US" dirty="0"/>
            </a:p>
          </p:txBody>
        </p:sp>
      </p:grpSp>
      <p:grpSp>
        <p:nvGrpSpPr>
          <p:cNvPr id="3" name="Group 38"/>
          <p:cNvGrpSpPr/>
          <p:nvPr>
            <p:custDataLst>
              <p:tags r:id="rId5"/>
            </p:custDataLst>
          </p:nvPr>
        </p:nvGrpSpPr>
        <p:grpSpPr>
          <a:xfrm>
            <a:off x="2464904" y="5775366"/>
            <a:ext cx="3339547" cy="658557"/>
            <a:chOff x="4378519" y="5996457"/>
            <a:chExt cx="3339547" cy="658557"/>
          </a:xfrm>
        </p:grpSpPr>
        <p:sp>
          <p:nvSpPr>
            <p:cNvPr id="96" name="Rectangle 3"/>
            <p:cNvSpPr>
              <a:spLocks noChangeArrowheads="1"/>
            </p:cNvSpPr>
            <p:nvPr/>
          </p:nvSpPr>
          <p:spPr bwMode="auto">
            <a:xfrm>
              <a:off x="4378519" y="5996457"/>
              <a:ext cx="2518192" cy="658557"/>
            </a:xfrm>
            <a:prstGeom prst="rect">
              <a:avLst/>
            </a:prstGeom>
            <a:noFill/>
            <a:ln w="9525">
              <a:noFill/>
              <a:miter lim="800000"/>
              <a:headEnd/>
              <a:tailEnd/>
            </a:ln>
          </p:spPr>
          <p:txBody>
            <a:bodyPr wrap="square" lIns="103548" tIns="51774" rIns="103548" bIns="51774">
              <a:spAutoFit/>
            </a:bodyPr>
            <a:lstStyle/>
            <a:p>
              <a:pPr defTabSz="1028700">
                <a:lnSpc>
                  <a:spcPct val="100000"/>
                </a:lnSpc>
                <a:spcBef>
                  <a:spcPct val="50000"/>
                </a:spcBef>
              </a:pPr>
              <a:r>
                <a:rPr lang="en-US" sz="1800" b="1" dirty="0"/>
                <a:t>Layer 1 encodes and transmits bits</a:t>
              </a:r>
            </a:p>
          </p:txBody>
        </p:sp>
        <p:sp>
          <p:nvSpPr>
            <p:cNvPr id="97" name="Line 21"/>
            <p:cNvSpPr>
              <a:spLocks noChangeShapeType="1"/>
            </p:cNvSpPr>
            <p:nvPr/>
          </p:nvSpPr>
          <p:spPr bwMode="auto">
            <a:xfrm>
              <a:off x="6805368" y="6218953"/>
              <a:ext cx="912698" cy="2059"/>
            </a:xfrm>
            <a:prstGeom prst="line">
              <a:avLst/>
            </a:prstGeom>
            <a:noFill/>
            <a:ln w="76200">
              <a:solidFill>
                <a:srgbClr val="800000"/>
              </a:solidFill>
              <a:round/>
              <a:headEnd/>
              <a:tailEnd type="triangle" w="med" len="med"/>
            </a:ln>
          </p:spPr>
          <p:txBody>
            <a:bodyPr anchor="ctr"/>
            <a:lstStyle/>
            <a:p>
              <a:endParaRPr lang="en-US" dirty="0"/>
            </a:p>
          </p:txBody>
        </p:sp>
      </p:grpSp>
      <p:graphicFrame>
        <p:nvGraphicFramePr>
          <p:cNvPr id="522247" name="Object 2"/>
          <p:cNvGraphicFramePr>
            <a:graphicFrameLocks noChangeAspect="1"/>
          </p:cNvGraphicFramePr>
          <p:nvPr>
            <p:extLst/>
          </p:nvPr>
        </p:nvGraphicFramePr>
        <p:xfrm>
          <a:off x="5864735" y="5832588"/>
          <a:ext cx="306388" cy="306387"/>
        </p:xfrm>
        <a:graphic>
          <a:graphicData uri="http://schemas.openxmlformats.org/presentationml/2006/ole">
            <mc:AlternateContent xmlns:mc="http://schemas.openxmlformats.org/markup-compatibility/2006">
              <mc:Choice xmlns:v="urn:schemas-microsoft-com:vml" Requires="v">
                <p:oleObj spid="_x0000_s2055" r:id="rId10" imgW="942840" imgH="942840" progId="">
                  <p:embed/>
                </p:oleObj>
              </mc:Choice>
              <mc:Fallback>
                <p:oleObj r:id="rId10" imgW="942840" imgH="942840" progId="">
                  <p:embed/>
                  <p:pic>
                    <p:nvPicPr>
                      <p:cNvPr id="522247"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4735" y="5832588"/>
                        <a:ext cx="306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48" name="Object 3"/>
          <p:cNvGraphicFramePr>
            <a:graphicFrameLocks noChangeAspect="1"/>
          </p:cNvGraphicFramePr>
          <p:nvPr>
            <p:extLst/>
          </p:nvPr>
        </p:nvGraphicFramePr>
        <p:xfrm>
          <a:off x="5866323" y="5485560"/>
          <a:ext cx="306387" cy="306388"/>
        </p:xfrm>
        <a:graphic>
          <a:graphicData uri="http://schemas.openxmlformats.org/presentationml/2006/ole">
            <mc:AlternateContent xmlns:mc="http://schemas.openxmlformats.org/markup-compatibility/2006">
              <mc:Choice xmlns:v="urn:schemas-microsoft-com:vml" Requires="v">
                <p:oleObj spid="_x0000_s2056" r:id="rId12" imgW="942840" imgH="942840" progId="">
                  <p:embed/>
                </p:oleObj>
              </mc:Choice>
              <mc:Fallback>
                <p:oleObj r:id="rId12" imgW="942840" imgH="942840" progId="">
                  <p:embed/>
                  <p:pic>
                    <p:nvPicPr>
                      <p:cNvPr id="522248"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66323" y="5485560"/>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49" name="Object 4"/>
          <p:cNvGraphicFramePr>
            <a:graphicFrameLocks noChangeAspect="1"/>
          </p:cNvGraphicFramePr>
          <p:nvPr>
            <p:extLst/>
          </p:nvPr>
        </p:nvGraphicFramePr>
        <p:xfrm>
          <a:off x="5864735" y="5141390"/>
          <a:ext cx="306388" cy="306388"/>
        </p:xfrm>
        <a:graphic>
          <a:graphicData uri="http://schemas.openxmlformats.org/presentationml/2006/ole">
            <mc:AlternateContent xmlns:mc="http://schemas.openxmlformats.org/markup-compatibility/2006">
              <mc:Choice xmlns:v="urn:schemas-microsoft-com:vml" Requires="v">
                <p:oleObj spid="_x0000_s2057" r:id="rId14" imgW="942840" imgH="942840" progId="">
                  <p:embed/>
                </p:oleObj>
              </mc:Choice>
              <mc:Fallback>
                <p:oleObj r:id="rId14" imgW="942840" imgH="942840" progId="">
                  <p:embed/>
                  <p:pic>
                    <p:nvPicPr>
                      <p:cNvPr id="522249"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64735" y="5141390"/>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50" name="Object 5"/>
          <p:cNvGraphicFramePr>
            <a:graphicFrameLocks noChangeAspect="1"/>
          </p:cNvGraphicFramePr>
          <p:nvPr>
            <p:extLst/>
          </p:nvPr>
        </p:nvGraphicFramePr>
        <p:xfrm>
          <a:off x="5865053" y="4799125"/>
          <a:ext cx="306387" cy="304800"/>
        </p:xfrm>
        <a:graphic>
          <a:graphicData uri="http://schemas.openxmlformats.org/presentationml/2006/ole">
            <mc:AlternateContent xmlns:mc="http://schemas.openxmlformats.org/markup-compatibility/2006">
              <mc:Choice xmlns:v="urn:schemas-microsoft-com:vml" Requires="v">
                <p:oleObj spid="_x0000_s2058" r:id="rId16" imgW="942840" imgH="942840" progId="">
                  <p:embed/>
                </p:oleObj>
              </mc:Choice>
              <mc:Fallback>
                <p:oleObj r:id="rId16" imgW="942840" imgH="942840" progId="">
                  <p:embed/>
                  <p:pic>
                    <p:nvPicPr>
                      <p:cNvPr id="522250" name="Object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65053" y="4799125"/>
                        <a:ext cx="306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51" name="Object 6"/>
          <p:cNvGraphicFramePr>
            <a:graphicFrameLocks noChangeAspect="1"/>
          </p:cNvGraphicFramePr>
          <p:nvPr>
            <p:extLst/>
          </p:nvPr>
        </p:nvGraphicFramePr>
        <p:xfrm>
          <a:off x="5862830" y="4460035"/>
          <a:ext cx="306388" cy="306388"/>
        </p:xfrm>
        <a:graphic>
          <a:graphicData uri="http://schemas.openxmlformats.org/presentationml/2006/ole">
            <mc:AlternateContent xmlns:mc="http://schemas.openxmlformats.org/markup-compatibility/2006">
              <mc:Choice xmlns:v="urn:schemas-microsoft-com:vml" Requires="v">
                <p:oleObj spid="_x0000_s2059" r:id="rId18" imgW="942840" imgH="942840" progId="">
                  <p:embed/>
                </p:oleObj>
              </mc:Choice>
              <mc:Fallback>
                <p:oleObj r:id="rId18" imgW="942840" imgH="942840" progId="">
                  <p:embed/>
                  <p:pic>
                    <p:nvPicPr>
                      <p:cNvPr id="522251" name="Object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62830" y="4460035"/>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4" name="Group 227"/>
          <p:cNvGrpSpPr>
            <a:grpSpLocks noChangeAspect="1"/>
          </p:cNvGrpSpPr>
          <p:nvPr>
            <p:custDataLst>
              <p:tags r:id="rId6"/>
            </p:custDataLst>
          </p:nvPr>
        </p:nvGrpSpPr>
        <p:grpSpPr>
          <a:xfrm>
            <a:off x="8237331" y="5837173"/>
            <a:ext cx="532846" cy="410664"/>
            <a:chOff x="3547110" y="1885950"/>
            <a:chExt cx="598170" cy="461010"/>
          </a:xfrm>
          <a:effectLst>
            <a:outerShdw blurRad="50800" dist="50800" dir="2700000" algn="ctr" rotWithShape="0">
              <a:srgbClr val="000000">
                <a:alpha val="40000"/>
              </a:srgbClr>
            </a:outerShdw>
          </a:effectLst>
        </p:grpSpPr>
        <p:sp>
          <p:nvSpPr>
            <p:cNvPr id="100" name="Cube 99"/>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1" name="Rectangle 100"/>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02" name="Straight Connector 101"/>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03" name="Straight Connector 102"/>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04" name="Rectangle 103"/>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7" name="Rectangle 10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11" name="Straight Connector 110"/>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5" name="Straight Connector 114"/>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6" name="Straight Connector 115"/>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8" name="Straight Connector 117"/>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9" name="Straight Connector 118"/>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0" name="Straight Connector 119"/>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1" name="Straight Connector 120"/>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2" name="Straight Connector 121"/>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Make lines easy to see</a:t>
            </a:r>
          </a:p>
        </p:txBody>
      </p:sp>
      <p:cxnSp>
        <p:nvCxnSpPr>
          <p:cNvPr id="16387" name="Straight Arrow Connector 4"/>
          <p:cNvCxnSpPr>
            <a:cxnSpLocks noChangeShapeType="1"/>
          </p:cNvCxnSpPr>
          <p:nvPr/>
        </p:nvCxnSpPr>
        <p:spPr bwMode="auto">
          <a:xfrm>
            <a:off x="3124200" y="3048000"/>
            <a:ext cx="1752600" cy="0"/>
          </a:xfrm>
          <a:prstGeom prst="straightConnector1">
            <a:avLst/>
          </a:prstGeom>
          <a:noFill/>
          <a:ln w="12700" algn="ctr">
            <a:solidFill>
              <a:srgbClr val="99FF33"/>
            </a:solidFill>
            <a:round/>
            <a:headEnd/>
            <a:tailEnd type="arrow" w="med" len="med"/>
          </a:ln>
        </p:spPr>
      </p:cxnSp>
      <p:sp>
        <p:nvSpPr>
          <p:cNvPr id="16388" name="TextBox 5"/>
          <p:cNvSpPr txBox="1">
            <a:spLocks noChangeArrowheads="1"/>
          </p:cNvSpPr>
          <p:nvPr/>
        </p:nvSpPr>
        <p:spPr bwMode="auto">
          <a:xfrm>
            <a:off x="4876800" y="2830513"/>
            <a:ext cx="609600" cy="369887"/>
          </a:xfrm>
          <a:prstGeom prst="rect">
            <a:avLst/>
          </a:prstGeom>
          <a:noFill/>
          <a:ln w="9525">
            <a:noFill/>
            <a:miter lim="800000"/>
            <a:headEnd/>
            <a:tailEnd/>
          </a:ln>
        </p:spPr>
        <p:txBody>
          <a:bodyPr>
            <a:spAutoFit/>
          </a:bodyPr>
          <a:lstStyle/>
          <a:p>
            <a:pPr algn="l"/>
            <a:r>
              <a:rPr lang="en-US" dirty="0"/>
              <a:t>No!</a:t>
            </a:r>
          </a:p>
        </p:txBody>
      </p:sp>
      <p:cxnSp>
        <p:nvCxnSpPr>
          <p:cNvPr id="16389" name="Straight Arrow Connector 6"/>
          <p:cNvCxnSpPr>
            <a:cxnSpLocks noChangeShapeType="1"/>
          </p:cNvCxnSpPr>
          <p:nvPr/>
        </p:nvCxnSpPr>
        <p:spPr bwMode="auto">
          <a:xfrm>
            <a:off x="3124200" y="3505200"/>
            <a:ext cx="1752600" cy="0"/>
          </a:xfrm>
          <a:prstGeom prst="straightConnector1">
            <a:avLst/>
          </a:prstGeom>
          <a:noFill/>
          <a:ln w="12700" algn="ctr">
            <a:solidFill>
              <a:srgbClr val="FFFF00"/>
            </a:solidFill>
            <a:round/>
            <a:headEnd/>
            <a:tailEnd type="arrow" w="med" len="med"/>
          </a:ln>
        </p:spPr>
      </p:cxnSp>
      <p:sp>
        <p:nvSpPr>
          <p:cNvPr id="16390" name="TextBox 7"/>
          <p:cNvSpPr txBox="1">
            <a:spLocks noChangeArrowheads="1"/>
          </p:cNvSpPr>
          <p:nvPr/>
        </p:nvSpPr>
        <p:spPr bwMode="auto">
          <a:xfrm>
            <a:off x="4876800" y="3352800"/>
            <a:ext cx="609600" cy="369888"/>
          </a:xfrm>
          <a:prstGeom prst="rect">
            <a:avLst/>
          </a:prstGeom>
          <a:noFill/>
          <a:ln w="9525">
            <a:noFill/>
            <a:miter lim="800000"/>
            <a:headEnd/>
            <a:tailEnd/>
          </a:ln>
        </p:spPr>
        <p:txBody>
          <a:bodyPr>
            <a:spAutoFit/>
          </a:bodyPr>
          <a:lstStyle/>
          <a:p>
            <a:pPr algn="l"/>
            <a:r>
              <a:rPr lang="en-US" dirty="0"/>
              <a:t>No!</a:t>
            </a:r>
          </a:p>
        </p:txBody>
      </p:sp>
      <p:sp>
        <p:nvSpPr>
          <p:cNvPr id="16391" name="TextBox 11"/>
          <p:cNvSpPr txBox="1">
            <a:spLocks noChangeArrowheads="1"/>
          </p:cNvSpPr>
          <p:nvPr/>
        </p:nvSpPr>
        <p:spPr bwMode="auto">
          <a:xfrm>
            <a:off x="4876800" y="3886200"/>
            <a:ext cx="533400" cy="369888"/>
          </a:xfrm>
          <a:prstGeom prst="rect">
            <a:avLst/>
          </a:prstGeom>
          <a:noFill/>
          <a:ln w="9525">
            <a:noFill/>
            <a:miter lim="800000"/>
            <a:headEnd/>
            <a:tailEnd/>
          </a:ln>
        </p:spPr>
        <p:txBody>
          <a:bodyPr>
            <a:spAutoFit/>
          </a:bodyPr>
          <a:lstStyle/>
          <a:p>
            <a:pPr algn="l"/>
            <a:r>
              <a:rPr lang="en-US" dirty="0"/>
              <a:t>Ok</a:t>
            </a:r>
          </a:p>
        </p:txBody>
      </p:sp>
      <p:sp>
        <p:nvSpPr>
          <p:cNvPr id="16392" name="Rectangle 12"/>
          <p:cNvSpPr>
            <a:spLocks noChangeArrowheads="1"/>
          </p:cNvSpPr>
          <p:nvPr/>
        </p:nvSpPr>
        <p:spPr bwMode="auto">
          <a:xfrm>
            <a:off x="1600200" y="2819400"/>
            <a:ext cx="1295400" cy="381000"/>
          </a:xfrm>
          <a:prstGeom prst="rect">
            <a:avLst/>
          </a:prstGeom>
          <a:noFill/>
          <a:ln w="12700" algn="ctr">
            <a:solidFill>
              <a:srgbClr val="99FF33"/>
            </a:solidFill>
            <a:round/>
            <a:headEnd/>
            <a:tailEnd/>
          </a:ln>
        </p:spPr>
        <p:txBody>
          <a:bodyPr wrap="none" anchor="ctr"/>
          <a:lstStyle/>
          <a:p>
            <a:endParaRPr lang="en-US" dirty="0"/>
          </a:p>
        </p:txBody>
      </p:sp>
      <p:sp>
        <p:nvSpPr>
          <p:cNvPr id="16393" name="Rectangle 14"/>
          <p:cNvSpPr>
            <a:spLocks noChangeArrowheads="1"/>
          </p:cNvSpPr>
          <p:nvPr/>
        </p:nvSpPr>
        <p:spPr bwMode="auto">
          <a:xfrm>
            <a:off x="1600200" y="3352800"/>
            <a:ext cx="1295400" cy="381000"/>
          </a:xfrm>
          <a:prstGeom prst="rect">
            <a:avLst/>
          </a:prstGeom>
          <a:noFill/>
          <a:ln w="12700" algn="ctr">
            <a:solidFill>
              <a:srgbClr val="FFFF00"/>
            </a:solidFill>
            <a:round/>
            <a:headEnd/>
            <a:tailEnd/>
          </a:ln>
        </p:spPr>
        <p:txBody>
          <a:bodyPr wrap="none" anchor="ctr"/>
          <a:lstStyle/>
          <a:p>
            <a:endParaRPr lang="en-US" dirty="0"/>
          </a:p>
        </p:txBody>
      </p:sp>
      <p:sp>
        <p:nvSpPr>
          <p:cNvPr id="16394" name="TextBox 15"/>
          <p:cNvSpPr txBox="1">
            <a:spLocks noChangeArrowheads="1"/>
          </p:cNvSpPr>
          <p:nvPr/>
        </p:nvSpPr>
        <p:spPr bwMode="auto">
          <a:xfrm>
            <a:off x="152400" y="1219200"/>
            <a:ext cx="8763000" cy="1200150"/>
          </a:xfrm>
          <a:prstGeom prst="rect">
            <a:avLst/>
          </a:prstGeom>
          <a:noFill/>
          <a:ln w="9525">
            <a:noFill/>
            <a:miter lim="800000"/>
            <a:headEnd/>
            <a:tailEnd/>
          </a:ln>
        </p:spPr>
        <p:txBody>
          <a:bodyPr>
            <a:spAutoFit/>
          </a:bodyPr>
          <a:lstStyle/>
          <a:p>
            <a:pPr algn="l"/>
            <a:r>
              <a:rPr lang="en-US" sz="2400" dirty="0"/>
              <a:t>Keep in mind that when viewing your presentation with a projector, some colors and thin lines will not be as visible as what you see on your screen.</a:t>
            </a:r>
          </a:p>
        </p:txBody>
      </p:sp>
      <p:sp>
        <p:nvSpPr>
          <p:cNvPr id="16395" name="TextBox 17"/>
          <p:cNvSpPr txBox="1">
            <a:spLocks noChangeArrowheads="1"/>
          </p:cNvSpPr>
          <p:nvPr/>
        </p:nvSpPr>
        <p:spPr bwMode="auto">
          <a:xfrm>
            <a:off x="5715000" y="2819400"/>
            <a:ext cx="2590800" cy="369888"/>
          </a:xfrm>
          <a:prstGeom prst="rect">
            <a:avLst/>
          </a:prstGeom>
          <a:noFill/>
          <a:ln w="9525">
            <a:noFill/>
            <a:miter lim="800000"/>
            <a:headEnd/>
            <a:tailEnd/>
          </a:ln>
        </p:spPr>
        <p:txBody>
          <a:bodyPr>
            <a:spAutoFit/>
          </a:bodyPr>
          <a:lstStyle/>
          <a:p>
            <a:pPr algn="l"/>
            <a:r>
              <a:rPr lang="en-US" dirty="0"/>
              <a:t>Line weight = 1</a:t>
            </a:r>
          </a:p>
        </p:txBody>
      </p:sp>
      <p:sp>
        <p:nvSpPr>
          <p:cNvPr id="16396" name="TextBox 18"/>
          <p:cNvSpPr txBox="1">
            <a:spLocks noChangeArrowheads="1"/>
          </p:cNvSpPr>
          <p:nvPr/>
        </p:nvSpPr>
        <p:spPr bwMode="auto">
          <a:xfrm>
            <a:off x="5715000" y="3363913"/>
            <a:ext cx="2590800" cy="369887"/>
          </a:xfrm>
          <a:prstGeom prst="rect">
            <a:avLst/>
          </a:prstGeom>
          <a:noFill/>
          <a:ln w="9525">
            <a:noFill/>
            <a:miter lim="800000"/>
            <a:headEnd/>
            <a:tailEnd/>
          </a:ln>
        </p:spPr>
        <p:txBody>
          <a:bodyPr>
            <a:spAutoFit/>
          </a:bodyPr>
          <a:lstStyle/>
          <a:p>
            <a:pPr algn="l"/>
            <a:r>
              <a:rPr lang="en-US" dirty="0"/>
              <a:t>Line weight = 1</a:t>
            </a:r>
          </a:p>
        </p:txBody>
      </p:sp>
      <p:cxnSp>
        <p:nvCxnSpPr>
          <p:cNvPr id="16397" name="Straight Arrow Connector 20"/>
          <p:cNvCxnSpPr>
            <a:cxnSpLocks noChangeShapeType="1"/>
          </p:cNvCxnSpPr>
          <p:nvPr/>
        </p:nvCxnSpPr>
        <p:spPr bwMode="auto">
          <a:xfrm>
            <a:off x="3124200" y="4114800"/>
            <a:ext cx="1752600" cy="0"/>
          </a:xfrm>
          <a:prstGeom prst="straightConnector1">
            <a:avLst/>
          </a:prstGeom>
          <a:noFill/>
          <a:ln w="28575" algn="ctr">
            <a:solidFill>
              <a:srgbClr val="FFC000"/>
            </a:solidFill>
            <a:round/>
            <a:headEnd/>
            <a:tailEnd type="arrow" w="med" len="med"/>
          </a:ln>
        </p:spPr>
      </p:cxnSp>
      <p:sp>
        <p:nvSpPr>
          <p:cNvPr id="16398" name="Rectangle 21"/>
          <p:cNvSpPr>
            <a:spLocks noChangeArrowheads="1"/>
          </p:cNvSpPr>
          <p:nvPr/>
        </p:nvSpPr>
        <p:spPr bwMode="auto">
          <a:xfrm>
            <a:off x="1600200" y="3886200"/>
            <a:ext cx="1295400" cy="381000"/>
          </a:xfrm>
          <a:prstGeom prst="rect">
            <a:avLst/>
          </a:prstGeom>
          <a:noFill/>
          <a:ln w="28575" algn="ctr">
            <a:solidFill>
              <a:srgbClr val="FFC000"/>
            </a:solidFill>
            <a:round/>
            <a:headEnd/>
            <a:tailEnd/>
          </a:ln>
        </p:spPr>
        <p:txBody>
          <a:bodyPr wrap="none" anchor="ctr"/>
          <a:lstStyle/>
          <a:p>
            <a:endParaRPr lang="en-US" dirty="0"/>
          </a:p>
        </p:txBody>
      </p:sp>
      <p:sp>
        <p:nvSpPr>
          <p:cNvPr id="16399" name="TextBox 22"/>
          <p:cNvSpPr txBox="1">
            <a:spLocks noChangeArrowheads="1"/>
          </p:cNvSpPr>
          <p:nvPr/>
        </p:nvSpPr>
        <p:spPr bwMode="auto">
          <a:xfrm>
            <a:off x="5715000" y="3886200"/>
            <a:ext cx="2590800" cy="369888"/>
          </a:xfrm>
          <a:prstGeom prst="rect">
            <a:avLst/>
          </a:prstGeom>
          <a:noFill/>
          <a:ln w="9525">
            <a:noFill/>
            <a:miter lim="800000"/>
            <a:headEnd/>
            <a:tailEnd/>
          </a:ln>
        </p:spPr>
        <p:txBody>
          <a:bodyPr>
            <a:spAutoFit/>
          </a:bodyPr>
          <a:lstStyle/>
          <a:p>
            <a:pPr algn="l"/>
            <a:r>
              <a:rPr lang="en-US" dirty="0"/>
              <a:t>Line weight = 2 1/4</a:t>
            </a:r>
          </a:p>
        </p:txBody>
      </p:sp>
      <p:cxnSp>
        <p:nvCxnSpPr>
          <p:cNvPr id="16400" name="Straight Arrow Connector 23"/>
          <p:cNvCxnSpPr>
            <a:cxnSpLocks noChangeShapeType="1"/>
          </p:cNvCxnSpPr>
          <p:nvPr/>
        </p:nvCxnSpPr>
        <p:spPr bwMode="auto">
          <a:xfrm>
            <a:off x="3124200" y="4724400"/>
            <a:ext cx="1752600" cy="0"/>
          </a:xfrm>
          <a:prstGeom prst="straightConnector1">
            <a:avLst/>
          </a:prstGeom>
          <a:noFill/>
          <a:ln w="38100" algn="ctr">
            <a:solidFill>
              <a:schemeClr val="tx1"/>
            </a:solidFill>
            <a:round/>
            <a:headEnd/>
            <a:tailEnd type="arrow" w="med" len="med"/>
          </a:ln>
        </p:spPr>
      </p:cxnSp>
      <p:sp>
        <p:nvSpPr>
          <p:cNvPr id="16401" name="Rectangle 24"/>
          <p:cNvSpPr>
            <a:spLocks noChangeArrowheads="1"/>
          </p:cNvSpPr>
          <p:nvPr/>
        </p:nvSpPr>
        <p:spPr bwMode="auto">
          <a:xfrm>
            <a:off x="1600200" y="4495800"/>
            <a:ext cx="1295400" cy="381000"/>
          </a:xfrm>
          <a:prstGeom prst="rect">
            <a:avLst/>
          </a:prstGeom>
          <a:noFill/>
          <a:ln w="38100" algn="ctr">
            <a:solidFill>
              <a:schemeClr val="tx1"/>
            </a:solidFill>
            <a:round/>
            <a:headEnd/>
            <a:tailEnd/>
          </a:ln>
        </p:spPr>
        <p:txBody>
          <a:bodyPr wrap="none" anchor="ctr"/>
          <a:lstStyle/>
          <a:p>
            <a:endParaRPr lang="en-US" dirty="0"/>
          </a:p>
        </p:txBody>
      </p:sp>
      <p:sp>
        <p:nvSpPr>
          <p:cNvPr id="16402" name="TextBox 25"/>
          <p:cNvSpPr txBox="1">
            <a:spLocks noChangeArrowheads="1"/>
          </p:cNvSpPr>
          <p:nvPr/>
        </p:nvSpPr>
        <p:spPr bwMode="auto">
          <a:xfrm>
            <a:off x="4876800" y="4495800"/>
            <a:ext cx="838200" cy="369888"/>
          </a:xfrm>
          <a:prstGeom prst="rect">
            <a:avLst/>
          </a:prstGeom>
          <a:noFill/>
          <a:ln w="9525">
            <a:noFill/>
            <a:miter lim="800000"/>
            <a:headEnd/>
            <a:tailEnd/>
          </a:ln>
        </p:spPr>
        <p:txBody>
          <a:bodyPr>
            <a:spAutoFit/>
          </a:bodyPr>
          <a:lstStyle/>
          <a:p>
            <a:pPr algn="l"/>
            <a:r>
              <a:rPr lang="en-US" dirty="0"/>
              <a:t>Good</a:t>
            </a:r>
          </a:p>
        </p:txBody>
      </p:sp>
      <p:sp>
        <p:nvSpPr>
          <p:cNvPr id="16403" name="TextBox 26"/>
          <p:cNvSpPr txBox="1">
            <a:spLocks noChangeArrowheads="1"/>
          </p:cNvSpPr>
          <p:nvPr/>
        </p:nvSpPr>
        <p:spPr bwMode="auto">
          <a:xfrm>
            <a:off x="5715000" y="4495800"/>
            <a:ext cx="2590800" cy="369888"/>
          </a:xfrm>
          <a:prstGeom prst="rect">
            <a:avLst/>
          </a:prstGeom>
          <a:noFill/>
          <a:ln w="9525">
            <a:noFill/>
            <a:miter lim="800000"/>
            <a:headEnd/>
            <a:tailEnd/>
          </a:ln>
        </p:spPr>
        <p:txBody>
          <a:bodyPr>
            <a:spAutoFit/>
          </a:bodyPr>
          <a:lstStyle/>
          <a:p>
            <a:pPr algn="l"/>
            <a:r>
              <a:rPr lang="en-US" dirty="0"/>
              <a:t>Line weight = 3</a:t>
            </a:r>
          </a:p>
        </p:txBody>
      </p:sp>
      <p:cxnSp>
        <p:nvCxnSpPr>
          <p:cNvPr id="16404" name="Straight Arrow Connector 27"/>
          <p:cNvCxnSpPr>
            <a:cxnSpLocks noChangeShapeType="1"/>
          </p:cNvCxnSpPr>
          <p:nvPr/>
        </p:nvCxnSpPr>
        <p:spPr bwMode="auto">
          <a:xfrm>
            <a:off x="3124200" y="5334000"/>
            <a:ext cx="1752600" cy="0"/>
          </a:xfrm>
          <a:prstGeom prst="straightConnector1">
            <a:avLst/>
          </a:prstGeom>
          <a:noFill/>
          <a:ln w="50800" algn="ctr">
            <a:solidFill>
              <a:srgbClr val="0000FF"/>
            </a:solidFill>
            <a:round/>
            <a:headEnd/>
            <a:tailEnd type="arrow" w="med" len="med"/>
          </a:ln>
        </p:spPr>
      </p:cxnSp>
      <p:sp>
        <p:nvSpPr>
          <p:cNvPr id="16405" name="Rectangle 28"/>
          <p:cNvSpPr>
            <a:spLocks noChangeArrowheads="1"/>
          </p:cNvSpPr>
          <p:nvPr/>
        </p:nvSpPr>
        <p:spPr bwMode="auto">
          <a:xfrm>
            <a:off x="1600200" y="5105400"/>
            <a:ext cx="1295400" cy="381000"/>
          </a:xfrm>
          <a:prstGeom prst="rect">
            <a:avLst/>
          </a:prstGeom>
          <a:noFill/>
          <a:ln w="50800" algn="ctr">
            <a:solidFill>
              <a:srgbClr val="0000FF"/>
            </a:solidFill>
            <a:round/>
            <a:headEnd/>
            <a:tailEnd/>
          </a:ln>
        </p:spPr>
        <p:txBody>
          <a:bodyPr wrap="none" anchor="ctr"/>
          <a:lstStyle/>
          <a:p>
            <a:endParaRPr lang="en-US" dirty="0"/>
          </a:p>
        </p:txBody>
      </p:sp>
      <p:sp>
        <p:nvSpPr>
          <p:cNvPr id="16406" name="TextBox 29"/>
          <p:cNvSpPr txBox="1">
            <a:spLocks noChangeArrowheads="1"/>
          </p:cNvSpPr>
          <p:nvPr/>
        </p:nvSpPr>
        <p:spPr bwMode="auto">
          <a:xfrm>
            <a:off x="4876800" y="5105400"/>
            <a:ext cx="914400" cy="369888"/>
          </a:xfrm>
          <a:prstGeom prst="rect">
            <a:avLst/>
          </a:prstGeom>
          <a:noFill/>
          <a:ln w="9525">
            <a:noFill/>
            <a:miter lim="800000"/>
            <a:headEnd/>
            <a:tailEnd/>
          </a:ln>
        </p:spPr>
        <p:txBody>
          <a:bodyPr>
            <a:spAutoFit/>
          </a:bodyPr>
          <a:lstStyle/>
          <a:p>
            <a:pPr algn="l"/>
            <a:r>
              <a:rPr lang="en-US" dirty="0"/>
              <a:t>Better</a:t>
            </a:r>
          </a:p>
        </p:txBody>
      </p:sp>
      <p:sp>
        <p:nvSpPr>
          <p:cNvPr id="16407" name="TextBox 30"/>
          <p:cNvSpPr txBox="1">
            <a:spLocks noChangeArrowheads="1"/>
          </p:cNvSpPr>
          <p:nvPr/>
        </p:nvSpPr>
        <p:spPr bwMode="auto">
          <a:xfrm>
            <a:off x="5715000" y="5105400"/>
            <a:ext cx="2590800" cy="369888"/>
          </a:xfrm>
          <a:prstGeom prst="rect">
            <a:avLst/>
          </a:prstGeom>
          <a:noFill/>
          <a:ln w="9525">
            <a:noFill/>
            <a:miter lim="800000"/>
            <a:headEnd/>
            <a:tailEnd/>
          </a:ln>
        </p:spPr>
        <p:txBody>
          <a:bodyPr>
            <a:spAutoFit/>
          </a:bodyPr>
          <a:lstStyle/>
          <a:p>
            <a:pPr algn="l"/>
            <a:r>
              <a:rPr lang="en-US" dirty="0"/>
              <a:t>Line weight = 4</a:t>
            </a:r>
          </a:p>
        </p:txBody>
      </p:sp>
    </p:spTree>
    <p:extLst>
      <p:ext uri="{BB962C8B-B14F-4D97-AF65-F5344CB8AC3E}">
        <p14:creationId xmlns:p14="http://schemas.microsoft.com/office/powerpoint/2010/main" val="15192041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09600" y="2401888"/>
            <a:ext cx="7861300" cy="1901825"/>
          </a:xfrm>
        </p:spPr>
        <p:txBody>
          <a:bodyPr/>
          <a:lstStyle/>
          <a:p>
            <a:pPr eaLnBrk="1" hangingPunct="1">
              <a:lnSpc>
                <a:spcPct val="90000"/>
              </a:lnSpc>
            </a:pPr>
            <a:r>
              <a:rPr lang="en-US" dirty="0"/>
              <a:t>Lab 1:</a:t>
            </a:r>
            <a:br>
              <a:rPr lang="en-US" dirty="0"/>
            </a:br>
            <a:r>
              <a:rPr lang="en-US" dirty="0"/>
              <a:t>Getting Started</a:t>
            </a:r>
            <a:br>
              <a:rPr lang="en-US" dirty="0"/>
            </a:br>
            <a:endParaRPr lang="en-US" dirty="0"/>
          </a:p>
        </p:txBody>
      </p:sp>
      <p:sp>
        <p:nvSpPr>
          <p:cNvPr id="17411" name="Rectangle 3"/>
          <p:cNvSpPr>
            <a:spLocks noChangeArrowheads="1"/>
          </p:cNvSpPr>
          <p:nvPr/>
        </p:nvSpPr>
        <p:spPr bwMode="auto">
          <a:xfrm>
            <a:off x="4876800" y="4267200"/>
            <a:ext cx="3886200" cy="914400"/>
          </a:xfrm>
          <a:prstGeom prst="rect">
            <a:avLst/>
          </a:prstGeom>
          <a:solidFill>
            <a:srgbClr val="FFF869"/>
          </a:solidFill>
          <a:ln w="25400">
            <a:solidFill>
              <a:schemeClr val="tx1"/>
            </a:solidFill>
            <a:miter lim="800000"/>
            <a:headEnd/>
            <a:tailEnd/>
          </a:ln>
        </p:spPr>
        <p:txBody>
          <a:bodyPr wrap="none"/>
          <a:lstStyle/>
          <a:p>
            <a:endParaRPr lang="en-US" dirty="0">
              <a:solidFill>
                <a:schemeClr val="tx1"/>
              </a:solidFill>
            </a:endParaRPr>
          </a:p>
        </p:txBody>
      </p:sp>
      <p:sp>
        <p:nvSpPr>
          <p:cNvPr id="17412" name="Text Box 4"/>
          <p:cNvSpPr txBox="1">
            <a:spLocks noChangeArrowheads="1"/>
          </p:cNvSpPr>
          <p:nvPr/>
        </p:nvSpPr>
        <p:spPr bwMode="auto">
          <a:xfrm>
            <a:off x="5181600" y="4419600"/>
            <a:ext cx="3429000" cy="457200"/>
          </a:xfrm>
          <a:prstGeom prst="rect">
            <a:avLst/>
          </a:prstGeom>
          <a:noFill/>
          <a:ln w="25400">
            <a:noFill/>
            <a:miter lim="800000"/>
            <a:headEnd/>
            <a:tailEnd/>
          </a:ln>
        </p:spPr>
        <p:txBody>
          <a:bodyPr>
            <a:spAutoFit/>
          </a:bodyPr>
          <a:lstStyle/>
          <a:p>
            <a:pPr algn="l">
              <a:spcBef>
                <a:spcPct val="50000"/>
              </a:spcBef>
            </a:pPr>
            <a:r>
              <a:rPr lang="en-US" sz="1200" dirty="0">
                <a:solidFill>
                  <a:schemeClr val="tx1"/>
                </a:solidFill>
              </a:rPr>
              <a:t>Make sure you have a header slide for each Lab.</a:t>
            </a:r>
          </a:p>
        </p:txBody>
      </p:sp>
    </p:spTree>
    <p:extLst>
      <p:ext uri="{BB962C8B-B14F-4D97-AF65-F5344CB8AC3E}">
        <p14:creationId xmlns:p14="http://schemas.microsoft.com/office/powerpoint/2010/main" val="26929034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t>Lab 1 Objectives</a:t>
            </a:r>
          </a:p>
        </p:txBody>
      </p:sp>
      <p:sp>
        <p:nvSpPr>
          <p:cNvPr id="18435" name="Rectangle 3"/>
          <p:cNvSpPr>
            <a:spLocks noGrp="1" noChangeArrowheads="1"/>
          </p:cNvSpPr>
          <p:nvPr>
            <p:ph idx="1"/>
          </p:nvPr>
        </p:nvSpPr>
        <p:spPr/>
        <p:txBody>
          <a:bodyPr/>
          <a:lstStyle/>
          <a:p>
            <a:pPr eaLnBrk="1" hangingPunct="1"/>
            <a:r>
              <a:rPr lang="en-US" dirty="0"/>
              <a:t>Give quick look at demo board</a:t>
            </a:r>
          </a:p>
          <a:p>
            <a:pPr eaLnBrk="1" hangingPunct="1"/>
            <a:r>
              <a:rPr lang="en-US" dirty="0"/>
              <a:t>Show which registers need to be set for operation</a:t>
            </a:r>
          </a:p>
          <a:p>
            <a:pPr eaLnBrk="1" hangingPunct="1"/>
            <a:r>
              <a:rPr lang="en-US" dirty="0"/>
              <a:t>Show what happens when communication errors occur</a:t>
            </a:r>
          </a:p>
        </p:txBody>
      </p:sp>
      <p:sp>
        <p:nvSpPr>
          <p:cNvPr id="18436" name="Rectangle 4"/>
          <p:cNvSpPr>
            <a:spLocks noChangeArrowheads="1"/>
          </p:cNvSpPr>
          <p:nvPr/>
        </p:nvSpPr>
        <p:spPr bwMode="auto">
          <a:xfrm>
            <a:off x="3048000" y="4648200"/>
            <a:ext cx="3657600" cy="1295400"/>
          </a:xfrm>
          <a:prstGeom prst="rect">
            <a:avLst/>
          </a:prstGeom>
          <a:solidFill>
            <a:srgbClr val="FFFF00"/>
          </a:solidFill>
          <a:ln w="25400">
            <a:solidFill>
              <a:schemeClr val="tx1"/>
            </a:solidFill>
            <a:miter lim="800000"/>
            <a:headEnd/>
            <a:tailEnd/>
          </a:ln>
        </p:spPr>
        <p:txBody>
          <a:bodyPr wrap="none"/>
          <a:lstStyle/>
          <a:p>
            <a:r>
              <a:rPr lang="en-US" dirty="0">
                <a:solidFill>
                  <a:schemeClr val="tx1"/>
                </a:solidFill>
              </a:rPr>
              <a:t>NOTE TO PRESENTERS:</a:t>
            </a:r>
          </a:p>
        </p:txBody>
      </p:sp>
      <p:sp>
        <p:nvSpPr>
          <p:cNvPr id="18437" name="Text Box 5"/>
          <p:cNvSpPr txBox="1">
            <a:spLocks noChangeArrowheads="1"/>
          </p:cNvSpPr>
          <p:nvPr/>
        </p:nvSpPr>
        <p:spPr bwMode="auto">
          <a:xfrm>
            <a:off x="3124200" y="5105400"/>
            <a:ext cx="3429000" cy="822325"/>
          </a:xfrm>
          <a:prstGeom prst="rect">
            <a:avLst/>
          </a:prstGeom>
          <a:noFill/>
          <a:ln w="25400">
            <a:noFill/>
            <a:miter lim="800000"/>
            <a:headEnd/>
            <a:tailEnd/>
          </a:ln>
        </p:spPr>
        <p:txBody>
          <a:bodyPr>
            <a:spAutoFit/>
          </a:bodyPr>
          <a:lstStyle/>
          <a:p>
            <a:pPr algn="l">
              <a:spcBef>
                <a:spcPct val="50000"/>
              </a:spcBef>
            </a:pPr>
            <a:r>
              <a:rPr lang="en-US" sz="1200" dirty="0">
                <a:solidFill>
                  <a:schemeClr val="tx1"/>
                </a:solidFill>
              </a:rPr>
              <a:t>If you are creating a hands-on class you are REQUIRED to provide an “Objectives” slide for EACH LAB you intend on running when you submit your FIRST PASS SLIDES</a:t>
            </a:r>
          </a:p>
        </p:txBody>
      </p:sp>
    </p:spTree>
    <p:extLst>
      <p:ext uri="{BB962C8B-B14F-4D97-AF65-F5344CB8AC3E}">
        <p14:creationId xmlns:p14="http://schemas.microsoft.com/office/powerpoint/2010/main" val="20953479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t>Lab 1 Summary</a:t>
            </a:r>
          </a:p>
        </p:txBody>
      </p:sp>
      <p:sp>
        <p:nvSpPr>
          <p:cNvPr id="19459" name="Rectangle 3"/>
          <p:cNvSpPr>
            <a:spLocks noGrp="1" noChangeArrowheads="1"/>
          </p:cNvSpPr>
          <p:nvPr>
            <p:ph idx="1"/>
          </p:nvPr>
        </p:nvSpPr>
        <p:spPr/>
        <p:txBody>
          <a:bodyPr/>
          <a:lstStyle/>
          <a:p>
            <a:pPr eaLnBrk="1" hangingPunct="1"/>
            <a:r>
              <a:rPr lang="en-US" dirty="0"/>
              <a:t>There are 6 registers that control IrDA Communication</a:t>
            </a:r>
          </a:p>
          <a:p>
            <a:pPr eaLnBrk="1" hangingPunct="1"/>
            <a:r>
              <a:rPr lang="en-US" dirty="0"/>
              <a:t>Proper delay times must be observed</a:t>
            </a:r>
          </a:p>
          <a:p>
            <a:pPr eaLnBrk="1" hangingPunct="1"/>
            <a:r>
              <a:rPr lang="en-US" dirty="0"/>
              <a:t>Communication errors are handled by…</a:t>
            </a:r>
          </a:p>
        </p:txBody>
      </p:sp>
      <p:grpSp>
        <p:nvGrpSpPr>
          <p:cNvPr id="2" name="Group 4"/>
          <p:cNvGrpSpPr>
            <a:grpSpLocks/>
          </p:cNvGrpSpPr>
          <p:nvPr/>
        </p:nvGrpSpPr>
        <p:grpSpPr bwMode="auto">
          <a:xfrm>
            <a:off x="4800600" y="3124018"/>
            <a:ext cx="4114800" cy="3429181"/>
            <a:chOff x="3264" y="2380"/>
            <a:chExt cx="2304" cy="1844"/>
          </a:xfrm>
        </p:grpSpPr>
        <p:sp>
          <p:nvSpPr>
            <p:cNvPr id="19461" name="Rectangle 5"/>
            <p:cNvSpPr>
              <a:spLocks noChangeArrowheads="1"/>
            </p:cNvSpPr>
            <p:nvPr/>
          </p:nvSpPr>
          <p:spPr bwMode="auto">
            <a:xfrm>
              <a:off x="3264" y="2380"/>
              <a:ext cx="2304" cy="1844"/>
            </a:xfrm>
            <a:prstGeom prst="rect">
              <a:avLst/>
            </a:prstGeom>
            <a:solidFill>
              <a:srgbClr val="FFF869"/>
            </a:solidFill>
            <a:ln w="25400">
              <a:solidFill>
                <a:schemeClr val="tx1"/>
              </a:solidFill>
              <a:miter lim="800000"/>
              <a:headEnd/>
              <a:tailEnd/>
            </a:ln>
          </p:spPr>
          <p:txBody>
            <a:bodyPr wrap="none"/>
            <a:lstStyle/>
            <a:p>
              <a:r>
                <a:rPr lang="en-US" dirty="0">
                  <a:solidFill>
                    <a:schemeClr val="tx1"/>
                  </a:solidFill>
                </a:rPr>
                <a:t>Presenter Tip</a:t>
              </a:r>
            </a:p>
          </p:txBody>
        </p:sp>
        <p:sp>
          <p:nvSpPr>
            <p:cNvPr id="19462" name="Text Box 6"/>
            <p:cNvSpPr txBox="1">
              <a:spLocks noChangeArrowheads="1"/>
            </p:cNvSpPr>
            <p:nvPr/>
          </p:nvSpPr>
          <p:spPr bwMode="auto">
            <a:xfrm>
              <a:off x="3349" y="2585"/>
              <a:ext cx="2160" cy="1490"/>
            </a:xfrm>
            <a:prstGeom prst="rect">
              <a:avLst/>
            </a:prstGeom>
            <a:noFill/>
            <a:ln w="25400">
              <a:noFill/>
              <a:miter lim="800000"/>
              <a:headEnd/>
              <a:tailEnd/>
            </a:ln>
          </p:spPr>
          <p:txBody>
            <a:bodyPr>
              <a:spAutoFit/>
            </a:bodyPr>
            <a:lstStyle/>
            <a:p>
              <a:pPr algn="l">
                <a:spcBef>
                  <a:spcPct val="50000"/>
                </a:spcBef>
              </a:pPr>
              <a:r>
                <a:rPr lang="en-US" sz="1200" dirty="0">
                  <a:solidFill>
                    <a:schemeClr val="tx1"/>
                  </a:solidFill>
                </a:rPr>
                <a:t>Now you’re saying “Gimme a break - Why do I need a summary slide for a lab?”</a:t>
              </a:r>
            </a:p>
            <a:p>
              <a:pPr algn="l">
                <a:spcBef>
                  <a:spcPct val="50000"/>
                </a:spcBef>
              </a:pPr>
              <a:r>
                <a:rPr lang="en-US" sz="1200" dirty="0">
                  <a:solidFill>
                    <a:schemeClr val="tx1"/>
                  </a:solidFill>
                </a:rPr>
                <a:t>Good question – and here’s why:  You just spent 45 minutes flying through MPLAB menus, demo board jumpers, code snippets, linker scripts blah </a:t>
              </a:r>
              <a:r>
                <a:rPr lang="en-US" sz="1200" dirty="0" err="1">
                  <a:solidFill>
                    <a:schemeClr val="tx1"/>
                  </a:solidFill>
                </a:rPr>
                <a:t>blah</a:t>
              </a:r>
              <a:r>
                <a:rPr lang="en-US" sz="1200" dirty="0">
                  <a:solidFill>
                    <a:schemeClr val="tx1"/>
                  </a:solidFill>
                </a:rPr>
                <a:t> </a:t>
              </a:r>
              <a:r>
                <a:rPr lang="en-US" sz="1200" dirty="0" err="1">
                  <a:solidFill>
                    <a:schemeClr val="tx1"/>
                  </a:solidFill>
                </a:rPr>
                <a:t>blah</a:t>
              </a:r>
              <a:r>
                <a:rPr lang="en-US" sz="1200" dirty="0">
                  <a:solidFill>
                    <a:schemeClr val="tx1"/>
                  </a:solidFill>
                </a:rPr>
                <a:t>.  The relevance of all this to your main topic is blatantly obvious to you…but was it obvious to your audience?  Did they get the connection between the lab and your subject matter? Why not take 2 minutes and make SURE that they understood how the lab fits into the whole scheme of your presentation.  It is also the perfect place to ask for questions and get a little attendee interaction going.</a:t>
              </a:r>
            </a:p>
          </p:txBody>
        </p:sp>
      </p:grpSp>
    </p:spTree>
    <p:extLst>
      <p:ext uri="{BB962C8B-B14F-4D97-AF65-F5344CB8AC3E}">
        <p14:creationId xmlns:p14="http://schemas.microsoft.com/office/powerpoint/2010/main" val="34278729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a:t>Infrared Communication</a:t>
            </a:r>
          </a:p>
        </p:txBody>
      </p:sp>
      <p:sp>
        <p:nvSpPr>
          <p:cNvPr id="434182" name="Rectangle 6"/>
          <p:cNvSpPr>
            <a:spLocks noGrp="1" noChangeArrowheads="1"/>
          </p:cNvSpPr>
          <p:nvPr>
            <p:ph idx="1"/>
          </p:nvPr>
        </p:nvSpPr>
        <p:spPr/>
        <p:txBody>
          <a:bodyPr/>
          <a:lstStyle/>
          <a:p>
            <a:pPr eaLnBrk="1" hangingPunct="1"/>
            <a:r>
              <a:rPr lang="en-US"/>
              <a:t>Maximum radiance specified</a:t>
            </a:r>
          </a:p>
          <a:p>
            <a:pPr lvl="1" eaLnBrk="1" hangingPunct="1"/>
            <a:r>
              <a:rPr lang="en-US"/>
              <a:t>Can overwhelm the receiver</a:t>
            </a:r>
          </a:p>
          <a:p>
            <a:pPr lvl="1" eaLnBrk="1" hangingPunct="1"/>
            <a:r>
              <a:rPr lang="en-US"/>
              <a:t>Sweet spot typically 5cm-60cm</a:t>
            </a:r>
          </a:p>
          <a:p>
            <a:pPr eaLnBrk="1" hangingPunct="1"/>
            <a:r>
              <a:rPr lang="en-US"/>
              <a:t>Half duplex</a:t>
            </a:r>
          </a:p>
          <a:p>
            <a:pPr lvl="1" eaLnBrk="1" hangingPunct="1"/>
            <a:r>
              <a:rPr lang="en-US"/>
              <a:t>Receiver is blinded while transmitting</a:t>
            </a:r>
          </a:p>
        </p:txBody>
      </p:sp>
      <p:grpSp>
        <p:nvGrpSpPr>
          <p:cNvPr id="2" name="Group 3"/>
          <p:cNvGrpSpPr>
            <a:grpSpLocks/>
          </p:cNvGrpSpPr>
          <p:nvPr/>
        </p:nvGrpSpPr>
        <p:grpSpPr bwMode="auto">
          <a:xfrm>
            <a:off x="3276600" y="4724400"/>
            <a:ext cx="2667000" cy="1143000"/>
            <a:chOff x="1728" y="2736"/>
            <a:chExt cx="2064" cy="912"/>
          </a:xfrm>
        </p:grpSpPr>
        <p:sp>
          <p:nvSpPr>
            <p:cNvPr id="434180" name="AutoShape 4"/>
            <p:cNvSpPr>
              <a:spLocks noChangeArrowheads="1"/>
            </p:cNvSpPr>
            <p:nvPr/>
          </p:nvSpPr>
          <p:spPr bwMode="auto">
            <a:xfrm>
              <a:off x="1728" y="2736"/>
              <a:ext cx="2064" cy="912"/>
            </a:xfrm>
            <a:prstGeom prst="cloudCallout">
              <a:avLst>
                <a:gd name="adj1" fmla="val -27472"/>
                <a:gd name="adj2" fmla="val 101537"/>
              </a:avLst>
            </a:prstGeom>
            <a:solidFill>
              <a:srgbClr val="00CCFF"/>
            </a:solidFill>
            <a:ln w="25400">
              <a:solidFill>
                <a:schemeClr val="tx1"/>
              </a:solidFill>
              <a:round/>
              <a:headEnd/>
              <a:tailEnd/>
            </a:ln>
            <a:effectLst/>
          </p:spPr>
          <p:txBody>
            <a:bodyPr anchor="ctr"/>
            <a:lstStyle/>
            <a:p>
              <a:pPr>
                <a:defRPr/>
              </a:pPr>
              <a:endParaRPr lang="en-US" sz="1000">
                <a:solidFill>
                  <a:schemeClr val="tx1"/>
                </a:solidFill>
                <a:effectLst>
                  <a:outerShdw blurRad="38100" dist="38100" dir="2700000" algn="tl">
                    <a:srgbClr val="FFFFFF"/>
                  </a:outerShdw>
                </a:effectLst>
              </a:endParaRPr>
            </a:p>
          </p:txBody>
        </p:sp>
        <p:sp>
          <p:nvSpPr>
            <p:cNvPr id="434181" name="Text Box 5"/>
            <p:cNvSpPr txBox="1">
              <a:spLocks noChangeArrowheads="1"/>
            </p:cNvSpPr>
            <p:nvPr/>
          </p:nvSpPr>
          <p:spPr bwMode="auto">
            <a:xfrm>
              <a:off x="2208" y="2929"/>
              <a:ext cx="1151" cy="513"/>
            </a:xfrm>
            <a:prstGeom prst="rect">
              <a:avLst/>
            </a:prstGeom>
            <a:noFill/>
            <a:ln w="25400">
              <a:noFill/>
              <a:miter lim="800000"/>
              <a:headEnd/>
              <a:tailEnd/>
            </a:ln>
            <a:effectLst/>
          </p:spPr>
          <p:txBody>
            <a:bodyPr>
              <a:spAutoFit/>
            </a:bodyPr>
            <a:lstStyle/>
            <a:p>
              <a:pPr>
                <a:spcBef>
                  <a:spcPct val="50000"/>
                </a:spcBef>
                <a:defRPr/>
              </a:pPr>
              <a:r>
                <a:rPr lang="en-US" sz="3600">
                  <a:solidFill>
                    <a:schemeClr val="tx1"/>
                  </a:solidFill>
                  <a:effectLst>
                    <a:outerShdw blurRad="38100" dist="38100" dir="2700000" algn="tl">
                      <a:srgbClr val="C0C0C0"/>
                    </a:outerShdw>
                  </a:effectLst>
                </a:rPr>
                <a:t>Why?</a:t>
              </a:r>
            </a:p>
          </p:txBody>
        </p:sp>
      </p:grpSp>
      <p:grpSp>
        <p:nvGrpSpPr>
          <p:cNvPr id="3" name="Group 7"/>
          <p:cNvGrpSpPr>
            <a:grpSpLocks/>
          </p:cNvGrpSpPr>
          <p:nvPr/>
        </p:nvGrpSpPr>
        <p:grpSpPr bwMode="auto">
          <a:xfrm>
            <a:off x="5334000" y="2286000"/>
            <a:ext cx="3657600" cy="1462088"/>
            <a:chOff x="3360" y="1440"/>
            <a:chExt cx="2304" cy="921"/>
          </a:xfrm>
        </p:grpSpPr>
        <p:sp>
          <p:nvSpPr>
            <p:cNvPr id="20486" name="Rectangle 8"/>
            <p:cNvSpPr>
              <a:spLocks noChangeArrowheads="1"/>
            </p:cNvSpPr>
            <p:nvPr/>
          </p:nvSpPr>
          <p:spPr bwMode="auto">
            <a:xfrm>
              <a:off x="3360" y="1440"/>
              <a:ext cx="2304" cy="912"/>
            </a:xfrm>
            <a:prstGeom prst="rect">
              <a:avLst/>
            </a:prstGeom>
            <a:solidFill>
              <a:srgbClr val="FFF869"/>
            </a:solidFill>
            <a:ln w="25400">
              <a:solidFill>
                <a:schemeClr val="tx1"/>
              </a:solidFill>
              <a:miter lim="800000"/>
              <a:headEnd/>
              <a:tailEnd/>
            </a:ln>
          </p:spPr>
          <p:txBody>
            <a:bodyPr wrap="none"/>
            <a:lstStyle/>
            <a:p>
              <a:r>
                <a:rPr lang="en-US">
                  <a:solidFill>
                    <a:schemeClr val="tx1"/>
                  </a:solidFill>
                </a:rPr>
                <a:t>Presenter Tip</a:t>
              </a:r>
            </a:p>
          </p:txBody>
        </p:sp>
        <p:sp>
          <p:nvSpPr>
            <p:cNvPr id="20487" name="Text Box 9"/>
            <p:cNvSpPr txBox="1">
              <a:spLocks noChangeArrowheads="1"/>
            </p:cNvSpPr>
            <p:nvPr/>
          </p:nvSpPr>
          <p:spPr bwMode="auto">
            <a:xfrm>
              <a:off x="3408" y="1728"/>
              <a:ext cx="2160" cy="633"/>
            </a:xfrm>
            <a:prstGeom prst="rect">
              <a:avLst/>
            </a:prstGeom>
            <a:noFill/>
            <a:ln w="25400">
              <a:noFill/>
              <a:miter lim="800000"/>
              <a:headEnd/>
              <a:tailEnd/>
            </a:ln>
          </p:spPr>
          <p:txBody>
            <a:bodyPr>
              <a:spAutoFit/>
            </a:bodyPr>
            <a:lstStyle/>
            <a:p>
              <a:pPr algn="l">
                <a:spcBef>
                  <a:spcPct val="50000"/>
                </a:spcBef>
              </a:pPr>
              <a:r>
                <a:rPr lang="en-US" sz="1200">
                  <a:solidFill>
                    <a:schemeClr val="tx1"/>
                  </a:solidFill>
                </a:rPr>
                <a:t>Keep your audience engaged! The bubble at the bottom of the slide forces your audience to ponder what you are talking about as well as giving you a place for a potential discussion among your attendees.</a:t>
              </a:r>
            </a:p>
          </p:txBody>
        </p:sp>
      </p:grpSp>
    </p:spTree>
    <p:extLst>
      <p:ext uri="{BB962C8B-B14F-4D97-AF65-F5344CB8AC3E}">
        <p14:creationId xmlns:p14="http://schemas.microsoft.com/office/powerpoint/2010/main" val="215272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418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43418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t>Pop Quiz!</a:t>
            </a:r>
          </a:p>
        </p:txBody>
      </p:sp>
      <p:sp>
        <p:nvSpPr>
          <p:cNvPr id="21507" name="Rectangle 6"/>
          <p:cNvSpPr>
            <a:spLocks noGrp="1" noChangeArrowheads="1"/>
          </p:cNvSpPr>
          <p:nvPr>
            <p:ph idx="1"/>
          </p:nvPr>
        </p:nvSpPr>
        <p:spPr/>
        <p:txBody>
          <a:bodyPr/>
          <a:lstStyle/>
          <a:p>
            <a:pPr eaLnBrk="1" hangingPunct="1"/>
            <a:r>
              <a:rPr lang="en-US" dirty="0"/>
              <a:t>What is the max speed of the internal Oscillator?</a:t>
            </a:r>
          </a:p>
          <a:p>
            <a:pPr lvl="1" eaLnBrk="1" hangingPunct="1"/>
            <a:r>
              <a:rPr lang="en-US" dirty="0"/>
              <a:t>Slow as molasses</a:t>
            </a:r>
          </a:p>
          <a:p>
            <a:pPr lvl="1" eaLnBrk="1" hangingPunct="1"/>
            <a:r>
              <a:rPr lang="en-US" dirty="0"/>
              <a:t>32 KHz</a:t>
            </a:r>
          </a:p>
          <a:p>
            <a:pPr lvl="1" eaLnBrk="1" hangingPunct="1"/>
            <a:r>
              <a:rPr lang="en-US" dirty="0"/>
              <a:t>8 MHz</a:t>
            </a:r>
          </a:p>
          <a:p>
            <a:pPr lvl="1" eaLnBrk="1" hangingPunct="1"/>
            <a:r>
              <a:rPr lang="en-US" dirty="0"/>
              <a:t>16 MHz</a:t>
            </a:r>
          </a:p>
        </p:txBody>
      </p:sp>
      <p:grpSp>
        <p:nvGrpSpPr>
          <p:cNvPr id="2" name="Group 7"/>
          <p:cNvGrpSpPr>
            <a:grpSpLocks/>
          </p:cNvGrpSpPr>
          <p:nvPr/>
        </p:nvGrpSpPr>
        <p:grpSpPr bwMode="auto">
          <a:xfrm>
            <a:off x="5257800" y="3505200"/>
            <a:ext cx="3581400" cy="2133600"/>
            <a:chOff x="3360" y="1440"/>
            <a:chExt cx="2304" cy="1344"/>
          </a:xfrm>
        </p:grpSpPr>
        <p:sp>
          <p:nvSpPr>
            <p:cNvPr id="21509" name="Rectangle 8"/>
            <p:cNvSpPr>
              <a:spLocks noChangeArrowheads="1"/>
            </p:cNvSpPr>
            <p:nvPr/>
          </p:nvSpPr>
          <p:spPr bwMode="auto">
            <a:xfrm>
              <a:off x="3360" y="1440"/>
              <a:ext cx="2304" cy="1344"/>
            </a:xfrm>
            <a:prstGeom prst="rect">
              <a:avLst/>
            </a:prstGeom>
            <a:solidFill>
              <a:srgbClr val="FFF869"/>
            </a:solidFill>
            <a:ln w="25400">
              <a:solidFill>
                <a:schemeClr val="tx1"/>
              </a:solidFill>
              <a:miter lim="800000"/>
              <a:headEnd/>
              <a:tailEnd/>
            </a:ln>
          </p:spPr>
          <p:txBody>
            <a:bodyPr wrap="none"/>
            <a:lstStyle/>
            <a:p>
              <a:r>
                <a:rPr lang="en-US">
                  <a:solidFill>
                    <a:schemeClr val="tx1"/>
                  </a:solidFill>
                </a:rPr>
                <a:t>Presenter Tip</a:t>
              </a:r>
            </a:p>
          </p:txBody>
        </p:sp>
        <p:sp>
          <p:nvSpPr>
            <p:cNvPr id="21510" name="Text Box 9"/>
            <p:cNvSpPr txBox="1">
              <a:spLocks noChangeArrowheads="1"/>
            </p:cNvSpPr>
            <p:nvPr/>
          </p:nvSpPr>
          <p:spPr bwMode="auto">
            <a:xfrm>
              <a:off x="3408" y="1728"/>
              <a:ext cx="2160" cy="931"/>
            </a:xfrm>
            <a:prstGeom prst="rect">
              <a:avLst/>
            </a:prstGeom>
            <a:noFill/>
            <a:ln w="25400">
              <a:noFill/>
              <a:miter lim="800000"/>
              <a:headEnd/>
              <a:tailEnd/>
            </a:ln>
          </p:spPr>
          <p:txBody>
            <a:bodyPr>
              <a:spAutoFit/>
            </a:bodyPr>
            <a:lstStyle/>
            <a:p>
              <a:pPr algn="l">
                <a:spcBef>
                  <a:spcPct val="50000"/>
                </a:spcBef>
              </a:pPr>
              <a:r>
                <a:rPr lang="en-US" sz="1200" dirty="0">
                  <a:solidFill>
                    <a:schemeClr val="tx1"/>
                  </a:solidFill>
                </a:rPr>
                <a:t>Have some fun with your attendees and keep them engaged at the same time! </a:t>
              </a:r>
            </a:p>
            <a:p>
              <a:pPr algn="l">
                <a:spcBef>
                  <a:spcPct val="50000"/>
                </a:spcBef>
              </a:pPr>
              <a:r>
                <a:rPr lang="en-US" sz="1200" dirty="0">
                  <a:solidFill>
                    <a:schemeClr val="tx1"/>
                  </a:solidFill>
                </a:rPr>
                <a:t>A humorous quiz is a great way to lighten things up but at the same time pound some important facts into their tired, jet lagged heads.  You can even give out small prizes for good answers.  </a:t>
              </a:r>
            </a:p>
          </p:txBody>
        </p:sp>
      </p:grpSp>
    </p:spTree>
    <p:extLst>
      <p:ext uri="{BB962C8B-B14F-4D97-AF65-F5344CB8AC3E}">
        <p14:creationId xmlns:p14="http://schemas.microsoft.com/office/powerpoint/2010/main" val="37049634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Sample Summary</a:t>
            </a:r>
          </a:p>
        </p:txBody>
      </p:sp>
      <p:sp>
        <p:nvSpPr>
          <p:cNvPr id="22531" name="Rectangle 3"/>
          <p:cNvSpPr>
            <a:spLocks noGrp="1" noChangeArrowheads="1"/>
          </p:cNvSpPr>
          <p:nvPr>
            <p:ph idx="1"/>
          </p:nvPr>
        </p:nvSpPr>
        <p:spPr/>
        <p:txBody>
          <a:bodyPr/>
          <a:lstStyle/>
          <a:p>
            <a:pPr marL="0" indent="0" eaLnBrk="1" hangingPunct="1">
              <a:buNone/>
            </a:pPr>
            <a:r>
              <a:rPr lang="en-US" dirty="0"/>
              <a:t>Today we covered:</a:t>
            </a:r>
          </a:p>
          <a:p>
            <a:r>
              <a:rPr lang="en-US" dirty="0"/>
              <a:t>interpreting fundamentals of infrared communication</a:t>
            </a:r>
          </a:p>
          <a:p>
            <a:r>
              <a:rPr lang="en-US" dirty="0"/>
              <a:t>Choosing IrDA</a:t>
            </a:r>
            <a:r>
              <a:rPr lang="en-US" baseline="30000" dirty="0"/>
              <a:t>®</a:t>
            </a:r>
            <a:r>
              <a:rPr lang="en-US" dirty="0"/>
              <a:t> for your application</a:t>
            </a:r>
          </a:p>
          <a:p>
            <a:r>
              <a:rPr lang="en-US" dirty="0"/>
              <a:t>Using Microchip’s IrDA standard stack libraries in your own project</a:t>
            </a:r>
          </a:p>
        </p:txBody>
      </p:sp>
      <p:grpSp>
        <p:nvGrpSpPr>
          <p:cNvPr id="2" name="Group 4"/>
          <p:cNvGrpSpPr>
            <a:grpSpLocks/>
          </p:cNvGrpSpPr>
          <p:nvPr/>
        </p:nvGrpSpPr>
        <p:grpSpPr bwMode="auto">
          <a:xfrm>
            <a:off x="3581400" y="5105400"/>
            <a:ext cx="3657600" cy="1462088"/>
            <a:chOff x="3360" y="1440"/>
            <a:chExt cx="2304" cy="921"/>
          </a:xfrm>
        </p:grpSpPr>
        <p:sp>
          <p:nvSpPr>
            <p:cNvPr id="22533" name="Rectangle 5"/>
            <p:cNvSpPr>
              <a:spLocks noChangeArrowheads="1"/>
            </p:cNvSpPr>
            <p:nvPr/>
          </p:nvSpPr>
          <p:spPr bwMode="auto">
            <a:xfrm>
              <a:off x="3360" y="1440"/>
              <a:ext cx="2304" cy="912"/>
            </a:xfrm>
            <a:prstGeom prst="rect">
              <a:avLst/>
            </a:prstGeom>
            <a:solidFill>
              <a:srgbClr val="FFF869"/>
            </a:solidFill>
            <a:ln w="25400">
              <a:solidFill>
                <a:schemeClr val="tx1"/>
              </a:solidFill>
              <a:miter lim="800000"/>
              <a:headEnd/>
              <a:tailEnd/>
            </a:ln>
          </p:spPr>
          <p:txBody>
            <a:bodyPr wrap="none"/>
            <a:lstStyle/>
            <a:p>
              <a:r>
                <a:rPr lang="en-US">
                  <a:solidFill>
                    <a:schemeClr val="tx1"/>
                  </a:solidFill>
                </a:rPr>
                <a:t>Presenter Tip</a:t>
              </a:r>
            </a:p>
          </p:txBody>
        </p:sp>
        <p:sp>
          <p:nvSpPr>
            <p:cNvPr id="22534" name="Text Box 6"/>
            <p:cNvSpPr txBox="1">
              <a:spLocks noChangeArrowheads="1"/>
            </p:cNvSpPr>
            <p:nvPr/>
          </p:nvSpPr>
          <p:spPr bwMode="auto">
            <a:xfrm>
              <a:off x="3408" y="1728"/>
              <a:ext cx="2160" cy="633"/>
            </a:xfrm>
            <a:prstGeom prst="rect">
              <a:avLst/>
            </a:prstGeom>
            <a:noFill/>
            <a:ln w="25400">
              <a:noFill/>
              <a:miter lim="800000"/>
              <a:headEnd/>
              <a:tailEnd/>
            </a:ln>
          </p:spPr>
          <p:txBody>
            <a:bodyPr>
              <a:spAutoFit/>
            </a:bodyPr>
            <a:lstStyle/>
            <a:p>
              <a:pPr algn="l">
                <a:spcBef>
                  <a:spcPct val="50000"/>
                </a:spcBef>
              </a:pPr>
              <a:r>
                <a:rPr lang="en-US" sz="1200">
                  <a:solidFill>
                    <a:schemeClr val="tx1"/>
                  </a:solidFill>
                </a:rPr>
                <a:t>ALWAYS include a summary in your presentation.  It is your last chance to bring together all the pieces that were discussed and make sure that your audience got the main points that you wanted to get across.</a:t>
              </a:r>
            </a:p>
          </p:txBody>
        </p:sp>
      </p:grpSp>
    </p:spTree>
    <p:extLst>
      <p:ext uri="{BB962C8B-B14F-4D97-AF65-F5344CB8AC3E}">
        <p14:creationId xmlns:p14="http://schemas.microsoft.com/office/powerpoint/2010/main" val="20966481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Additional Resources</a:t>
            </a:r>
          </a:p>
        </p:txBody>
      </p:sp>
      <p:sp>
        <p:nvSpPr>
          <p:cNvPr id="23555" name="Rectangle 3"/>
          <p:cNvSpPr>
            <a:spLocks noGrp="1" noChangeArrowheads="1"/>
          </p:cNvSpPr>
          <p:nvPr>
            <p:ph idx="1"/>
          </p:nvPr>
        </p:nvSpPr>
        <p:spPr/>
        <p:txBody>
          <a:bodyPr/>
          <a:lstStyle/>
          <a:p>
            <a:pPr eaLnBrk="1" hangingPunct="1"/>
            <a:r>
              <a:rPr lang="en-US"/>
              <a:t>Books</a:t>
            </a:r>
          </a:p>
          <a:p>
            <a:pPr eaLnBrk="1" hangingPunct="1"/>
            <a:r>
              <a:rPr lang="en-US"/>
              <a:t>Weblinks</a:t>
            </a:r>
          </a:p>
          <a:p>
            <a:pPr eaLnBrk="1" hangingPunct="1"/>
            <a:r>
              <a:rPr lang="en-US"/>
              <a:t>App notes</a:t>
            </a:r>
          </a:p>
          <a:p>
            <a:pPr eaLnBrk="1" hangingPunct="1"/>
            <a:r>
              <a:rPr lang="en-US"/>
              <a:t>Magazines</a:t>
            </a:r>
          </a:p>
          <a:p>
            <a:pPr eaLnBrk="1" hangingPunct="1">
              <a:buFont typeface="Monotype Sorts" pitchFamily="2" charset="2"/>
              <a:buNone/>
            </a:pPr>
            <a:endParaRPr lang="en-US"/>
          </a:p>
        </p:txBody>
      </p:sp>
      <p:grpSp>
        <p:nvGrpSpPr>
          <p:cNvPr id="2" name="Group 4"/>
          <p:cNvGrpSpPr>
            <a:grpSpLocks/>
          </p:cNvGrpSpPr>
          <p:nvPr/>
        </p:nvGrpSpPr>
        <p:grpSpPr bwMode="auto">
          <a:xfrm>
            <a:off x="4343400" y="2971800"/>
            <a:ext cx="3657600" cy="1878013"/>
            <a:chOff x="3360" y="1440"/>
            <a:chExt cx="2304" cy="912"/>
          </a:xfrm>
        </p:grpSpPr>
        <p:sp>
          <p:nvSpPr>
            <p:cNvPr id="23557" name="Rectangle 5"/>
            <p:cNvSpPr>
              <a:spLocks noChangeArrowheads="1"/>
            </p:cNvSpPr>
            <p:nvPr/>
          </p:nvSpPr>
          <p:spPr bwMode="auto">
            <a:xfrm>
              <a:off x="3360" y="1440"/>
              <a:ext cx="2304" cy="912"/>
            </a:xfrm>
            <a:prstGeom prst="rect">
              <a:avLst/>
            </a:prstGeom>
            <a:solidFill>
              <a:srgbClr val="FFF869"/>
            </a:solidFill>
            <a:ln w="25400">
              <a:solidFill>
                <a:schemeClr val="tx1"/>
              </a:solidFill>
              <a:miter lim="800000"/>
              <a:headEnd/>
              <a:tailEnd/>
            </a:ln>
          </p:spPr>
          <p:txBody>
            <a:bodyPr wrap="none"/>
            <a:lstStyle/>
            <a:p>
              <a:r>
                <a:rPr lang="en-US">
                  <a:solidFill>
                    <a:schemeClr val="tx1"/>
                  </a:solidFill>
                </a:rPr>
                <a:t>Presenter Tip</a:t>
              </a:r>
            </a:p>
          </p:txBody>
        </p:sp>
        <p:sp>
          <p:nvSpPr>
            <p:cNvPr id="23558" name="Text Box 6"/>
            <p:cNvSpPr txBox="1">
              <a:spLocks noChangeArrowheads="1"/>
            </p:cNvSpPr>
            <p:nvPr/>
          </p:nvSpPr>
          <p:spPr bwMode="auto">
            <a:xfrm>
              <a:off x="3408" y="1728"/>
              <a:ext cx="2160" cy="583"/>
            </a:xfrm>
            <a:prstGeom prst="rect">
              <a:avLst/>
            </a:prstGeom>
            <a:noFill/>
            <a:ln w="25400">
              <a:noFill/>
              <a:miter lim="800000"/>
              <a:headEnd/>
              <a:tailEnd/>
            </a:ln>
          </p:spPr>
          <p:txBody>
            <a:bodyPr>
              <a:spAutoFit/>
            </a:bodyPr>
            <a:lstStyle/>
            <a:p>
              <a:pPr algn="l">
                <a:spcBef>
                  <a:spcPct val="50000"/>
                </a:spcBef>
              </a:pPr>
              <a:r>
                <a:rPr lang="en-US" sz="1200" b="0" dirty="0">
                  <a:solidFill>
                    <a:schemeClr val="tx1"/>
                  </a:solidFill>
                </a:rPr>
                <a:t>Most likely, your class covered only portions of the information necessary to truly understand your topic. For that reason, provide a slide or slides that lists some places where your audience can go if they want to learn more on your topic.</a:t>
              </a:r>
            </a:p>
          </p:txBody>
        </p:sp>
      </p:grpSp>
    </p:spTree>
    <p:extLst>
      <p:ext uri="{BB962C8B-B14F-4D97-AF65-F5344CB8AC3E}">
        <p14:creationId xmlns:p14="http://schemas.microsoft.com/office/powerpoint/2010/main" val="1926171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t>Dev Tools For This Class</a:t>
            </a:r>
          </a:p>
        </p:txBody>
      </p:sp>
      <p:sp>
        <p:nvSpPr>
          <p:cNvPr id="24579" name="Content Placeholder 2"/>
          <p:cNvSpPr>
            <a:spLocks noGrp="1"/>
          </p:cNvSpPr>
          <p:nvPr>
            <p:ph idx="1"/>
          </p:nvPr>
        </p:nvSpPr>
        <p:spPr/>
        <p:txBody>
          <a:bodyPr/>
          <a:lstStyle/>
          <a:p>
            <a:r>
              <a:rPr lang="en-US" sz="3200" dirty="0"/>
              <a:t>Enter item number and short title for each Dev Tool used in your class</a:t>
            </a:r>
          </a:p>
          <a:p>
            <a:r>
              <a:rPr lang="en-US" sz="3200" dirty="0"/>
              <a:t>DM240001 Explorer 16 board</a:t>
            </a:r>
          </a:p>
          <a:p>
            <a:r>
              <a:rPr lang="en-US" sz="3200" dirty="0"/>
              <a:t>DM999999 PICtail board for xyz</a:t>
            </a:r>
          </a:p>
          <a:p>
            <a:r>
              <a:rPr lang="en-US" sz="3200" dirty="0"/>
              <a:t>DM767224 Audio PICtail board</a:t>
            </a:r>
          </a:p>
          <a:p>
            <a:endParaRPr lang="en-US" sz="3200" dirty="0"/>
          </a:p>
        </p:txBody>
      </p:sp>
      <p:sp>
        <p:nvSpPr>
          <p:cNvPr id="24581" name="Rectangle 5"/>
          <p:cNvSpPr>
            <a:spLocks noChangeArrowheads="1"/>
          </p:cNvSpPr>
          <p:nvPr/>
        </p:nvSpPr>
        <p:spPr bwMode="auto">
          <a:xfrm>
            <a:off x="4800600" y="4267200"/>
            <a:ext cx="4038600" cy="2277547"/>
          </a:xfrm>
          <a:prstGeom prst="rect">
            <a:avLst/>
          </a:prstGeom>
          <a:solidFill>
            <a:srgbClr val="FFF869"/>
          </a:solidFill>
          <a:ln w="25400">
            <a:solidFill>
              <a:schemeClr val="tx1"/>
            </a:solidFill>
            <a:miter lim="800000"/>
            <a:headEnd/>
            <a:tailEnd/>
          </a:ln>
        </p:spPr>
        <p:txBody>
          <a:bodyPr wrap="square">
            <a:spAutoFit/>
          </a:bodyPr>
          <a:lstStyle/>
          <a:p>
            <a:r>
              <a:rPr lang="en-US" dirty="0">
                <a:solidFill>
                  <a:schemeClr val="tx1"/>
                </a:solidFill>
              </a:rPr>
              <a:t>This slide is Mandatory for</a:t>
            </a:r>
          </a:p>
          <a:p>
            <a:r>
              <a:rPr lang="en-US" dirty="0">
                <a:solidFill>
                  <a:schemeClr val="tx1"/>
                </a:solidFill>
              </a:rPr>
              <a:t>Hands-on Classes!</a:t>
            </a:r>
            <a:br>
              <a:rPr lang="en-US" dirty="0">
                <a:solidFill>
                  <a:schemeClr val="tx1"/>
                </a:solidFill>
              </a:rPr>
            </a:br>
            <a:endParaRPr lang="en-US" dirty="0">
              <a:solidFill>
                <a:schemeClr val="tx1"/>
              </a:solidFill>
            </a:endParaRPr>
          </a:p>
          <a:p>
            <a:r>
              <a:rPr lang="en-US" sz="1400" dirty="0">
                <a:solidFill>
                  <a:schemeClr val="tx1"/>
                </a:solidFill>
              </a:rPr>
              <a:t>Please list all dev tools you used in your class so attendees can take this slide to the Dev Tools Store and purchase everything they need to duplicate what was done in the classroom.</a:t>
            </a:r>
          </a:p>
          <a:p>
            <a:endParaRPr lang="en-US" dirty="0">
              <a:solidFill>
                <a:schemeClr val="tx1"/>
              </a:solidFill>
            </a:endParaRPr>
          </a:p>
        </p:txBody>
      </p:sp>
    </p:spTree>
    <p:extLst>
      <p:ext uri="{BB962C8B-B14F-4D97-AF65-F5344CB8AC3E}">
        <p14:creationId xmlns:p14="http://schemas.microsoft.com/office/powerpoint/2010/main" val="2991977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Does Each Layer Do?</a:t>
            </a:r>
          </a:p>
        </p:txBody>
      </p:sp>
      <p:sp>
        <p:nvSpPr>
          <p:cNvPr id="70" name="Rectangle 69"/>
          <p:cNvSpPr>
            <a:spLocks noChangeArrowheads="1"/>
          </p:cNvSpPr>
          <p:nvPr/>
        </p:nvSpPr>
        <p:spPr bwMode="auto">
          <a:xfrm>
            <a:off x="507812" y="325746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87" name="Rectangle 86"/>
          <p:cNvSpPr>
            <a:spLocks noChangeArrowheads="1"/>
          </p:cNvSpPr>
          <p:nvPr/>
        </p:nvSpPr>
        <p:spPr bwMode="auto">
          <a:xfrm>
            <a:off x="507137" y="11714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4313104"/>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56" name="AutoShape 11"/>
          <p:cNvSpPr>
            <a:spLocks noChangeArrowheads="1"/>
          </p:cNvSpPr>
          <p:nvPr/>
        </p:nvSpPr>
        <p:spPr bwMode="gray">
          <a:xfrm>
            <a:off x="152400" y="4281185"/>
            <a:ext cx="8810546"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7" name="Rectangle 56"/>
          <p:cNvSpPr>
            <a:spLocks noChangeArrowheads="1"/>
          </p:cNvSpPr>
          <p:nvPr/>
        </p:nvSpPr>
        <p:spPr bwMode="auto">
          <a:xfrm>
            <a:off x="504890" y="221612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36" name="Rounded Rectangle 4"/>
          <p:cNvSpPr>
            <a:spLocks noChangeArrowheads="1"/>
          </p:cNvSpPr>
          <p:nvPr/>
        </p:nvSpPr>
        <p:spPr bwMode="auto">
          <a:xfrm>
            <a:off x="218054" y="4702378"/>
            <a:ext cx="4517232"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Data Link layer is responsible for creating the frames that move across the network.</a:t>
            </a:r>
          </a:p>
        </p:txBody>
      </p:sp>
      <p:graphicFrame>
        <p:nvGraphicFramePr>
          <p:cNvPr id="494594" name="Object 2"/>
          <p:cNvGraphicFramePr>
            <a:graphicFrameLocks noChangeAspect="1"/>
          </p:cNvGraphicFramePr>
          <p:nvPr>
            <p:extLst/>
          </p:nvPr>
        </p:nvGraphicFramePr>
        <p:xfrm>
          <a:off x="198120" y="5395182"/>
          <a:ext cx="306387" cy="306387"/>
        </p:xfrm>
        <a:graphic>
          <a:graphicData uri="http://schemas.openxmlformats.org/presentationml/2006/ole">
            <mc:AlternateContent xmlns:mc="http://schemas.openxmlformats.org/markup-compatibility/2006">
              <mc:Choice xmlns:v="urn:schemas-microsoft-com:vml" Requires="v">
                <p:oleObj spid="_x0000_s3079" r:id="rId19" imgW="942840" imgH="942840" progId="">
                  <p:embed/>
                </p:oleObj>
              </mc:Choice>
              <mc:Fallback>
                <p:oleObj r:id="rId19" imgW="942840" imgH="942840" progId="">
                  <p:embed/>
                  <p:pic>
                    <p:nvPicPr>
                      <p:cNvPr id="494594" name="Object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8120" y="5395182"/>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extLst/>
          </p:nvPr>
        </p:nvGraphicFramePr>
        <p:xfrm>
          <a:off x="188156" y="4326709"/>
          <a:ext cx="306388" cy="304800"/>
        </p:xfrm>
        <a:graphic>
          <a:graphicData uri="http://schemas.openxmlformats.org/presentationml/2006/ole">
            <mc:AlternateContent xmlns:mc="http://schemas.openxmlformats.org/markup-compatibility/2006">
              <mc:Choice xmlns:v="urn:schemas-microsoft-com:vml" Requires="v">
                <p:oleObj spid="_x0000_s3080" r:id="rId21" imgW="942840" imgH="942840" progId="">
                  <p:embed/>
                </p:oleObj>
              </mc:Choice>
              <mc:Fallback>
                <p:oleObj r:id="rId21" imgW="942840" imgH="942840" progId="">
                  <p:embed/>
                  <p:pic>
                    <p:nvPicPr>
                      <p:cNvPr id="494595" name="Object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8156" y="4326709"/>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extLst/>
          </p:nvPr>
        </p:nvGraphicFramePr>
        <p:xfrm>
          <a:off x="188156" y="3273438"/>
          <a:ext cx="306388" cy="306388"/>
        </p:xfrm>
        <a:graphic>
          <a:graphicData uri="http://schemas.openxmlformats.org/presentationml/2006/ole">
            <mc:AlternateContent xmlns:mc="http://schemas.openxmlformats.org/markup-compatibility/2006">
              <mc:Choice xmlns:v="urn:schemas-microsoft-com:vml" Requires="v">
                <p:oleObj spid="_x0000_s3081" r:id="rId23" imgW="942840" imgH="942840" progId="">
                  <p:embed/>
                </p:oleObj>
              </mc:Choice>
              <mc:Fallback>
                <p:oleObj r:id="rId23" imgW="942840" imgH="942840" progId="">
                  <p:embed/>
                  <p:pic>
                    <p:nvPicPr>
                      <p:cNvPr id="494596" name="Object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8156" y="327343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extLst/>
          </p:nvPr>
        </p:nvGraphicFramePr>
        <p:xfrm>
          <a:off x="190378" y="2229389"/>
          <a:ext cx="304800" cy="306387"/>
        </p:xfrm>
        <a:graphic>
          <a:graphicData uri="http://schemas.openxmlformats.org/presentationml/2006/ole">
            <mc:AlternateContent xmlns:mc="http://schemas.openxmlformats.org/markup-compatibility/2006">
              <mc:Choice xmlns:v="urn:schemas-microsoft-com:vml" Requires="v">
                <p:oleObj spid="_x0000_s3082" r:id="rId25" imgW="942840" imgH="942840" progId="">
                  <p:embed/>
                </p:oleObj>
              </mc:Choice>
              <mc:Fallback>
                <p:oleObj r:id="rId25" imgW="942840" imgH="942840" progId="">
                  <p:embed/>
                  <p:pic>
                    <p:nvPicPr>
                      <p:cNvPr id="494597" name="Object 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0378" y="222938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extLst/>
          </p:nvPr>
        </p:nvGraphicFramePr>
        <p:xfrm>
          <a:off x="188685" y="1183025"/>
          <a:ext cx="306387" cy="306388"/>
        </p:xfrm>
        <a:graphic>
          <a:graphicData uri="http://schemas.openxmlformats.org/presentationml/2006/ole">
            <mc:AlternateContent xmlns:mc="http://schemas.openxmlformats.org/markup-compatibility/2006">
              <mc:Choice xmlns:v="urn:schemas-microsoft-com:vml" Requires="v">
                <p:oleObj spid="_x0000_s3083" r:id="rId27" imgW="942840" imgH="942840" progId="">
                  <p:embed/>
                </p:oleObj>
              </mc:Choice>
              <mc:Fallback>
                <p:oleObj r:id="rId27" imgW="942840" imgH="942840" progId="">
                  <p:embed/>
                  <p:pic>
                    <p:nvPicPr>
                      <p:cNvPr id="494598" name="Object 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8685" y="11830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234469"/>
            <a:ext cx="8809007"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188010"/>
            <a:ext cx="8809005"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2" y="1143000"/>
            <a:ext cx="8809003"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64" name="PPTShape_3"/>
          <p:cNvSpPr>
            <a:spLocks noChangeArrowheads="1"/>
          </p:cNvSpPr>
          <p:nvPr/>
        </p:nvSpPr>
        <p:spPr bwMode="auto">
          <a:xfrm>
            <a:off x="208378" y="3658960"/>
            <a:ext cx="4525547"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Network layer is responsible for creating the packets that move across the network.</a:t>
            </a:r>
          </a:p>
        </p:txBody>
      </p:sp>
      <p:sp>
        <p:nvSpPr>
          <p:cNvPr id="96" name="PPTShape_4"/>
          <p:cNvSpPr>
            <a:spLocks noChangeArrowheads="1"/>
          </p:cNvSpPr>
          <p:nvPr/>
        </p:nvSpPr>
        <p:spPr bwMode="auto">
          <a:xfrm>
            <a:off x="220395" y="2599889"/>
            <a:ext cx="4511625"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Transport layer establishes the connection between applications on different hosts.</a:t>
            </a:r>
          </a:p>
        </p:txBody>
      </p:sp>
      <p:sp>
        <p:nvSpPr>
          <p:cNvPr id="66" name="PPTShape_5"/>
          <p:cNvSpPr>
            <a:spLocks noChangeArrowheads="1"/>
          </p:cNvSpPr>
          <p:nvPr/>
        </p:nvSpPr>
        <p:spPr bwMode="auto">
          <a:xfrm>
            <a:off x="213655" y="1563366"/>
            <a:ext cx="4520270"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Application layer is the group of applications requiring network communications.</a:t>
            </a:r>
          </a:p>
        </p:txBody>
      </p:sp>
      <p:sp>
        <p:nvSpPr>
          <p:cNvPr id="99" name="PPTShape_6"/>
          <p:cNvSpPr>
            <a:spLocks noChangeArrowheads="1"/>
          </p:cNvSpPr>
          <p:nvPr/>
        </p:nvSpPr>
        <p:spPr bwMode="gray">
          <a:xfrm>
            <a:off x="163286" y="5348623"/>
            <a:ext cx="8795657"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01" name="PPTShape_7"/>
          <p:cNvSpPr>
            <a:spLocks noChangeArrowheads="1"/>
          </p:cNvSpPr>
          <p:nvPr/>
        </p:nvSpPr>
        <p:spPr bwMode="auto">
          <a:xfrm>
            <a:off x="228940" y="5769816"/>
            <a:ext cx="4501175"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Physical layer is the transceiver that drives</a:t>
            </a:r>
          </a:p>
          <a:p>
            <a:r>
              <a:rPr lang="en-US" sz="1400" dirty="0"/>
              <a:t>the signals on the network.</a:t>
            </a:r>
          </a:p>
        </p:txBody>
      </p:sp>
      <p:sp>
        <p:nvSpPr>
          <p:cNvPr id="104" name="Rectangle 103"/>
          <p:cNvSpPr>
            <a:spLocks noChangeArrowheads="1"/>
          </p:cNvSpPr>
          <p:nvPr/>
        </p:nvSpPr>
        <p:spPr bwMode="auto">
          <a:xfrm>
            <a:off x="518211" y="5394318"/>
            <a:ext cx="2828874"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grpSp>
        <p:nvGrpSpPr>
          <p:cNvPr id="2" name="Group 99"/>
          <p:cNvGrpSpPr/>
          <p:nvPr>
            <p:custDataLst>
              <p:tags r:id="rId3"/>
            </p:custDataLst>
          </p:nvPr>
        </p:nvGrpSpPr>
        <p:grpSpPr>
          <a:xfrm>
            <a:off x="5048889" y="3366886"/>
            <a:ext cx="3714114" cy="723907"/>
            <a:chOff x="5048889" y="3512630"/>
            <a:chExt cx="3714114" cy="723907"/>
          </a:xfrm>
        </p:grpSpPr>
        <p:pic>
          <p:nvPicPr>
            <p:cNvPr id="121" name="Picture 34"/>
            <p:cNvPicPr>
              <a:picLocks noChangeAspect="1" noChangeArrowheads="1"/>
            </p:cNvPicPr>
            <p:nvPr>
              <p:custDataLst>
                <p:tags r:id="rId15"/>
              </p:custDataLst>
            </p:nvPr>
          </p:nvPicPr>
          <p:blipFill>
            <a:blip r:embed="rId29" cstate="print"/>
            <a:srcRect/>
            <a:stretch>
              <a:fillRect/>
            </a:stretch>
          </p:blipFill>
          <p:spPr bwMode="auto">
            <a:xfrm>
              <a:off x="5048889" y="3615208"/>
              <a:ext cx="686061" cy="620209"/>
            </a:xfrm>
            <a:prstGeom prst="rect">
              <a:avLst/>
            </a:prstGeom>
            <a:noFill/>
            <a:ln w="9525">
              <a:noFill/>
              <a:miter lim="800000"/>
              <a:headEnd/>
              <a:tailEnd/>
            </a:ln>
          </p:spPr>
        </p:pic>
        <p:sp>
          <p:nvSpPr>
            <p:cNvPr id="123" name="Rectangle 3"/>
            <p:cNvSpPr>
              <a:spLocks noChangeArrowheads="1"/>
            </p:cNvSpPr>
            <p:nvPr/>
          </p:nvSpPr>
          <p:spPr bwMode="auto">
            <a:xfrm>
              <a:off x="5775701" y="3512630"/>
              <a:ext cx="2259106"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Transfers packets with virtual (IP) addresses</a:t>
              </a:r>
            </a:p>
          </p:txBody>
        </p:sp>
        <p:sp>
          <p:nvSpPr>
            <p:cNvPr id="129" name="PPTShape_3"/>
            <p:cNvSpPr>
              <a:spLocks noChangeShapeType="1"/>
            </p:cNvSpPr>
            <p:nvPr/>
          </p:nvSpPr>
          <p:spPr bwMode="auto">
            <a:xfrm flipH="1">
              <a:off x="5750376" y="4070170"/>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0" name="Picture 34"/>
            <p:cNvPicPr>
              <a:picLocks noChangeAspect="1" noChangeArrowheads="1"/>
            </p:cNvPicPr>
            <p:nvPr>
              <p:custDataLst>
                <p:tags r:id="rId16"/>
              </p:custDataLst>
            </p:nvPr>
          </p:nvPicPr>
          <p:blipFill>
            <a:blip r:embed="rId29" cstate="print"/>
            <a:srcRect/>
            <a:stretch>
              <a:fillRect/>
            </a:stretch>
          </p:blipFill>
          <p:spPr bwMode="auto">
            <a:xfrm>
              <a:off x="8076942" y="3616328"/>
              <a:ext cx="686061" cy="620209"/>
            </a:xfrm>
            <a:prstGeom prst="rect">
              <a:avLst/>
            </a:prstGeom>
            <a:noFill/>
            <a:ln w="9525">
              <a:noFill/>
              <a:miter lim="800000"/>
              <a:headEnd/>
              <a:tailEnd/>
            </a:ln>
          </p:spPr>
        </p:pic>
      </p:grpSp>
      <p:grpSp>
        <p:nvGrpSpPr>
          <p:cNvPr id="3" name="Group 101"/>
          <p:cNvGrpSpPr/>
          <p:nvPr>
            <p:custDataLst>
              <p:tags r:id="rId4"/>
            </p:custDataLst>
          </p:nvPr>
        </p:nvGrpSpPr>
        <p:grpSpPr>
          <a:xfrm>
            <a:off x="5049386" y="4412905"/>
            <a:ext cx="3714114" cy="723907"/>
            <a:chOff x="5049386" y="4558649"/>
            <a:chExt cx="3714114" cy="723907"/>
          </a:xfrm>
        </p:grpSpPr>
        <p:pic>
          <p:nvPicPr>
            <p:cNvPr id="131" name="Picture 34"/>
            <p:cNvPicPr>
              <a:picLocks noChangeAspect="1" noChangeArrowheads="1"/>
            </p:cNvPicPr>
            <p:nvPr>
              <p:custDataLst>
                <p:tags r:id="rId13"/>
              </p:custDataLst>
            </p:nvPr>
          </p:nvPicPr>
          <p:blipFill>
            <a:blip r:embed="rId29" cstate="print"/>
            <a:srcRect/>
            <a:stretch>
              <a:fillRect/>
            </a:stretch>
          </p:blipFill>
          <p:spPr bwMode="auto">
            <a:xfrm>
              <a:off x="5049386" y="4661227"/>
              <a:ext cx="686061" cy="620209"/>
            </a:xfrm>
            <a:prstGeom prst="rect">
              <a:avLst/>
            </a:prstGeom>
            <a:noFill/>
            <a:ln w="9525">
              <a:noFill/>
              <a:miter lim="800000"/>
              <a:headEnd/>
              <a:tailEnd/>
            </a:ln>
          </p:spPr>
        </p:pic>
        <p:sp>
          <p:nvSpPr>
            <p:cNvPr id="132" name="Rectangle 3"/>
            <p:cNvSpPr>
              <a:spLocks noChangeArrowheads="1"/>
            </p:cNvSpPr>
            <p:nvPr/>
          </p:nvSpPr>
          <p:spPr bwMode="auto">
            <a:xfrm>
              <a:off x="5630239" y="4558649"/>
              <a:ext cx="2517168"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Transfers frames with physical (MAC) addresses</a:t>
              </a:r>
            </a:p>
          </p:txBody>
        </p:sp>
        <p:sp>
          <p:nvSpPr>
            <p:cNvPr id="133" name="PPTShape_3"/>
            <p:cNvSpPr>
              <a:spLocks noChangeShapeType="1"/>
            </p:cNvSpPr>
            <p:nvPr/>
          </p:nvSpPr>
          <p:spPr bwMode="auto">
            <a:xfrm flipH="1">
              <a:off x="5750873" y="5116189"/>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4" name="Picture 34"/>
            <p:cNvPicPr>
              <a:picLocks noChangeAspect="1" noChangeArrowheads="1"/>
            </p:cNvPicPr>
            <p:nvPr>
              <p:custDataLst>
                <p:tags r:id="rId14"/>
              </p:custDataLst>
            </p:nvPr>
          </p:nvPicPr>
          <p:blipFill>
            <a:blip r:embed="rId29" cstate="print"/>
            <a:srcRect/>
            <a:stretch>
              <a:fillRect/>
            </a:stretch>
          </p:blipFill>
          <p:spPr bwMode="auto">
            <a:xfrm>
              <a:off x="8077439" y="4662347"/>
              <a:ext cx="686061" cy="620209"/>
            </a:xfrm>
            <a:prstGeom prst="rect">
              <a:avLst/>
            </a:prstGeom>
            <a:noFill/>
            <a:ln w="9525">
              <a:noFill/>
              <a:miter lim="800000"/>
              <a:headEnd/>
              <a:tailEnd/>
            </a:ln>
          </p:spPr>
        </p:pic>
      </p:grpSp>
      <p:grpSp>
        <p:nvGrpSpPr>
          <p:cNvPr id="4" name="Group 97"/>
          <p:cNvGrpSpPr/>
          <p:nvPr>
            <p:custDataLst>
              <p:tags r:id="rId5"/>
            </p:custDataLst>
          </p:nvPr>
        </p:nvGrpSpPr>
        <p:grpSpPr>
          <a:xfrm>
            <a:off x="5054331" y="2322352"/>
            <a:ext cx="3714114" cy="723907"/>
            <a:chOff x="5054331" y="2468096"/>
            <a:chExt cx="3714114" cy="723907"/>
          </a:xfrm>
        </p:grpSpPr>
        <p:pic>
          <p:nvPicPr>
            <p:cNvPr id="135" name="Picture 34"/>
            <p:cNvPicPr>
              <a:picLocks noChangeAspect="1" noChangeArrowheads="1"/>
            </p:cNvPicPr>
            <p:nvPr>
              <p:custDataLst>
                <p:tags r:id="rId11"/>
              </p:custDataLst>
            </p:nvPr>
          </p:nvPicPr>
          <p:blipFill>
            <a:blip r:embed="rId29" cstate="print"/>
            <a:srcRect/>
            <a:stretch>
              <a:fillRect/>
            </a:stretch>
          </p:blipFill>
          <p:spPr bwMode="auto">
            <a:xfrm>
              <a:off x="5054331" y="2570674"/>
              <a:ext cx="686061" cy="620209"/>
            </a:xfrm>
            <a:prstGeom prst="rect">
              <a:avLst/>
            </a:prstGeom>
            <a:noFill/>
            <a:ln w="9525">
              <a:noFill/>
              <a:miter lim="800000"/>
              <a:headEnd/>
              <a:tailEnd/>
            </a:ln>
          </p:spPr>
        </p:pic>
        <p:sp>
          <p:nvSpPr>
            <p:cNvPr id="136" name="Rectangle 3"/>
            <p:cNvSpPr>
              <a:spLocks noChangeArrowheads="1"/>
            </p:cNvSpPr>
            <p:nvPr/>
          </p:nvSpPr>
          <p:spPr bwMode="auto">
            <a:xfrm>
              <a:off x="5744308" y="2468096"/>
              <a:ext cx="2344615"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Establishes connections with remote host</a:t>
              </a:r>
            </a:p>
          </p:txBody>
        </p:sp>
        <p:sp>
          <p:nvSpPr>
            <p:cNvPr id="137" name="PPTShape_3"/>
            <p:cNvSpPr>
              <a:spLocks noChangeShapeType="1"/>
            </p:cNvSpPr>
            <p:nvPr/>
          </p:nvSpPr>
          <p:spPr bwMode="auto">
            <a:xfrm flipH="1">
              <a:off x="5755818" y="3025636"/>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8" name="Picture 34"/>
            <p:cNvPicPr>
              <a:picLocks noChangeAspect="1" noChangeArrowheads="1"/>
            </p:cNvPicPr>
            <p:nvPr>
              <p:custDataLst>
                <p:tags r:id="rId12"/>
              </p:custDataLst>
            </p:nvPr>
          </p:nvPicPr>
          <p:blipFill>
            <a:blip r:embed="rId29" cstate="print"/>
            <a:srcRect/>
            <a:stretch>
              <a:fillRect/>
            </a:stretch>
          </p:blipFill>
          <p:spPr bwMode="auto">
            <a:xfrm>
              <a:off x="8082384" y="2571794"/>
              <a:ext cx="686061" cy="620209"/>
            </a:xfrm>
            <a:prstGeom prst="rect">
              <a:avLst/>
            </a:prstGeom>
            <a:noFill/>
            <a:ln w="9525">
              <a:noFill/>
              <a:miter lim="800000"/>
              <a:headEnd/>
              <a:tailEnd/>
            </a:ln>
          </p:spPr>
        </p:pic>
      </p:grpSp>
      <p:grpSp>
        <p:nvGrpSpPr>
          <p:cNvPr id="5" name="Group 102"/>
          <p:cNvGrpSpPr/>
          <p:nvPr>
            <p:custDataLst>
              <p:tags r:id="rId6"/>
            </p:custDataLst>
          </p:nvPr>
        </p:nvGrpSpPr>
        <p:grpSpPr>
          <a:xfrm>
            <a:off x="5118172" y="5382116"/>
            <a:ext cx="3558069" cy="706133"/>
            <a:chOff x="5118172" y="5527860"/>
            <a:chExt cx="3558069" cy="706133"/>
          </a:xfrm>
        </p:grpSpPr>
        <p:grpSp>
          <p:nvGrpSpPr>
            <p:cNvPr id="6" name="Group 227"/>
            <p:cNvGrpSpPr>
              <a:grpSpLocks noChangeAspect="1"/>
            </p:cNvGrpSpPr>
            <p:nvPr>
              <p:custDataLst>
                <p:tags r:id="rId9"/>
              </p:custDataLst>
            </p:nvPr>
          </p:nvGrpSpPr>
          <p:grpSpPr>
            <a:xfrm>
              <a:off x="5118172" y="5823329"/>
              <a:ext cx="532846" cy="410664"/>
              <a:chOff x="3547110" y="1885950"/>
              <a:chExt cx="598170" cy="461010"/>
            </a:xfrm>
            <a:effectLst>
              <a:outerShdw blurRad="50800" dist="63500" dir="2700000" algn="ctr" rotWithShape="0">
                <a:srgbClr val="000000">
                  <a:alpha val="40000"/>
                </a:srgbClr>
              </a:outerShdw>
            </a:effectLst>
          </p:grpSpPr>
          <p:sp>
            <p:nvSpPr>
              <p:cNvPr id="106" name="Cube 105"/>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107" name="Rectangle 106"/>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108" name="Straight Connector 107"/>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09" name="Straight Connector 108"/>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10" name="Rectangle 109"/>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111" name="Rectangle 110"/>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112" name="Straight Connector 111"/>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3" name="Straight Connector 112"/>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4" name="Straight Connector 113"/>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5" name="Straight Connector 114"/>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6" name="Straight Connector 115"/>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18" name="Straight Connector 117"/>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9" name="Straight Connector 118"/>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0" name="Straight Connector 119"/>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66" name="Rectangle 3"/>
            <p:cNvSpPr>
              <a:spLocks noChangeArrowheads="1"/>
            </p:cNvSpPr>
            <p:nvPr/>
          </p:nvSpPr>
          <p:spPr bwMode="auto">
            <a:xfrm>
              <a:off x="5993545" y="5527860"/>
              <a:ext cx="1902311"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Transmits and receives bits</a:t>
              </a:r>
            </a:p>
          </p:txBody>
        </p:sp>
        <p:grpSp>
          <p:nvGrpSpPr>
            <p:cNvPr id="7" name="Group 227"/>
            <p:cNvGrpSpPr>
              <a:grpSpLocks noChangeAspect="1"/>
            </p:cNvGrpSpPr>
            <p:nvPr>
              <p:custDataLst>
                <p:tags r:id="rId10"/>
              </p:custDataLst>
            </p:nvPr>
          </p:nvGrpSpPr>
          <p:grpSpPr>
            <a:xfrm flipH="1">
              <a:off x="8137687" y="5819685"/>
              <a:ext cx="538554" cy="410664"/>
              <a:chOff x="3547110" y="1885950"/>
              <a:chExt cx="598170" cy="461010"/>
            </a:xfrm>
            <a:effectLst>
              <a:outerShdw blurRad="50800" dist="50800" dir="2700000" algn="ctr" rotWithShape="0">
                <a:srgbClr val="000000">
                  <a:alpha val="40000"/>
                </a:srgbClr>
              </a:outerShdw>
            </a:effectLst>
          </p:grpSpPr>
          <p:sp>
            <p:nvSpPr>
              <p:cNvPr id="187" name="Cube 186"/>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88" name="Rectangle 187"/>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89" name="Straight Connector 188"/>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0" name="Straight Connector 189"/>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91" name="Rectangle 190"/>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92" name="Rectangle 191"/>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93" name="Straight Connector 192"/>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4" name="Straight Connector 193"/>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5" name="Straight Connector 194"/>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6" name="Straight Connector 195"/>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7" name="Straight Connector 196"/>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8" name="Straight Connector 197"/>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99" name="Straight Connector 198"/>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00" name="Straight Connector 199"/>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201" name="Straight Connector 200"/>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cxnSp>
          <p:nvCxnSpPr>
            <p:cNvPr id="202" name="Straight Connector 201"/>
            <p:cNvCxnSpPr>
              <a:stCxn id="106" idx="2"/>
              <a:endCxn id="187" idx="2"/>
            </p:cNvCxnSpPr>
            <p:nvPr/>
          </p:nvCxnSpPr>
          <p:spPr bwMode="auto">
            <a:xfrm flipV="1">
              <a:off x="5651018" y="6076350"/>
              <a:ext cx="2486669" cy="3644"/>
            </a:xfrm>
            <a:prstGeom prst="line">
              <a:avLst/>
            </a:prstGeom>
            <a:solidFill>
              <a:schemeClr val="accent1"/>
            </a:solidFill>
            <a:ln w="50800" cap="flat" cmpd="sng" algn="ctr">
              <a:solidFill>
                <a:schemeClr val="tx1"/>
              </a:solidFill>
              <a:prstDash val="solid"/>
              <a:round/>
              <a:headEnd type="none" w="med" len="med"/>
              <a:tailEnd type="none" w="med" len="med"/>
            </a:ln>
            <a:effectLst/>
          </p:spPr>
        </p:cxnSp>
      </p:grpSp>
      <p:grpSp>
        <p:nvGrpSpPr>
          <p:cNvPr id="8" name="Group 253"/>
          <p:cNvGrpSpPr/>
          <p:nvPr>
            <p:custDataLst>
              <p:tags r:id="rId7"/>
            </p:custDataLst>
          </p:nvPr>
        </p:nvGrpSpPr>
        <p:grpSpPr>
          <a:xfrm>
            <a:off x="5936253" y="6017475"/>
            <a:ext cx="1962150" cy="259080"/>
            <a:chOff x="5958025" y="6216015"/>
            <a:chExt cx="1962150" cy="259080"/>
          </a:xfrm>
        </p:grpSpPr>
        <p:cxnSp>
          <p:nvCxnSpPr>
            <p:cNvPr id="206" name="Straight Connector 205"/>
            <p:cNvCxnSpPr/>
            <p:nvPr/>
          </p:nvCxnSpPr>
          <p:spPr bwMode="auto">
            <a:xfrm>
              <a:off x="595802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07" name="Straight Connector 206"/>
            <p:cNvCxnSpPr/>
            <p:nvPr/>
          </p:nvCxnSpPr>
          <p:spPr bwMode="auto">
            <a:xfrm>
              <a:off x="6121855"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08" name="Straight Connector 207"/>
            <p:cNvCxnSpPr/>
            <p:nvPr/>
          </p:nvCxnSpPr>
          <p:spPr bwMode="auto">
            <a:xfrm>
              <a:off x="628568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3" name="Straight Connector 212"/>
            <p:cNvCxnSpPr/>
            <p:nvPr/>
          </p:nvCxnSpPr>
          <p:spPr bwMode="auto">
            <a:xfrm>
              <a:off x="6447610"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4" name="Straight Connector 213"/>
            <p:cNvCxnSpPr/>
            <p:nvPr/>
          </p:nvCxnSpPr>
          <p:spPr bwMode="auto">
            <a:xfrm>
              <a:off x="6611440"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5" name="Straight Connector 214"/>
            <p:cNvCxnSpPr/>
            <p:nvPr/>
          </p:nvCxnSpPr>
          <p:spPr bwMode="auto">
            <a:xfrm>
              <a:off x="6775270"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6" name="Straight Connector 215"/>
            <p:cNvCxnSpPr/>
            <p:nvPr/>
          </p:nvCxnSpPr>
          <p:spPr bwMode="auto">
            <a:xfrm>
              <a:off x="6939100"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7" name="Straight Connector 216"/>
            <p:cNvCxnSpPr/>
            <p:nvPr/>
          </p:nvCxnSpPr>
          <p:spPr bwMode="auto">
            <a:xfrm>
              <a:off x="7102930"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8" name="Straight Connector 217"/>
            <p:cNvCxnSpPr/>
            <p:nvPr/>
          </p:nvCxnSpPr>
          <p:spPr bwMode="auto">
            <a:xfrm>
              <a:off x="7266760"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9" name="Straight Connector 218"/>
            <p:cNvCxnSpPr/>
            <p:nvPr/>
          </p:nvCxnSpPr>
          <p:spPr bwMode="auto">
            <a:xfrm>
              <a:off x="742868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0" name="Straight Connector 219"/>
            <p:cNvCxnSpPr/>
            <p:nvPr/>
          </p:nvCxnSpPr>
          <p:spPr bwMode="auto">
            <a:xfrm>
              <a:off x="7592515"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1" name="Straight Connector 220"/>
            <p:cNvCxnSpPr/>
            <p:nvPr/>
          </p:nvCxnSpPr>
          <p:spPr bwMode="auto">
            <a:xfrm>
              <a:off x="775634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5" name="Straight Connector 224"/>
            <p:cNvCxnSpPr/>
            <p:nvPr/>
          </p:nvCxnSpPr>
          <p:spPr bwMode="auto">
            <a:xfrm flipH="1" flipV="1">
              <a:off x="7421880" y="6221730"/>
              <a:ext cx="1092" cy="132533"/>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9" name="Straight Connector 228"/>
            <p:cNvCxnSpPr/>
            <p:nvPr/>
          </p:nvCxnSpPr>
          <p:spPr bwMode="auto">
            <a:xfrm flipV="1">
              <a:off x="7581900" y="6331404"/>
              <a:ext cx="1092" cy="143691"/>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0" name="Straight Connector 229"/>
            <p:cNvCxnSpPr/>
            <p:nvPr/>
          </p:nvCxnSpPr>
          <p:spPr bwMode="auto">
            <a:xfrm flipH="1" flipV="1">
              <a:off x="7744916" y="6329498"/>
              <a:ext cx="814"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1" name="Straight Connector 230"/>
            <p:cNvCxnSpPr/>
            <p:nvPr/>
          </p:nvCxnSpPr>
          <p:spPr bwMode="auto">
            <a:xfrm flipV="1">
              <a:off x="7093406" y="6217920"/>
              <a:ext cx="814" cy="13634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2" name="Straight Connector 231"/>
            <p:cNvCxnSpPr/>
            <p:nvPr/>
          </p:nvCxnSpPr>
          <p:spPr bwMode="auto">
            <a:xfrm flipH="1" flipV="1">
              <a:off x="6765746" y="6331403"/>
              <a:ext cx="814"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3" name="Straight Connector 232"/>
            <p:cNvCxnSpPr/>
            <p:nvPr/>
          </p:nvCxnSpPr>
          <p:spPr bwMode="auto">
            <a:xfrm flipH="1" flipV="1">
              <a:off x="6438086" y="6331403"/>
              <a:ext cx="2719"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4" name="Straight Connector 233"/>
            <p:cNvCxnSpPr/>
            <p:nvPr/>
          </p:nvCxnSpPr>
          <p:spPr bwMode="auto">
            <a:xfrm flipH="1" flipV="1">
              <a:off x="6273165" y="6216015"/>
              <a:ext cx="2996" cy="138247"/>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5" name="Straight Connector 234"/>
            <p:cNvCxnSpPr/>
            <p:nvPr/>
          </p:nvCxnSpPr>
          <p:spPr bwMode="auto">
            <a:xfrm flipH="1" flipV="1">
              <a:off x="6111240" y="6216015"/>
              <a:ext cx="1091" cy="138247"/>
            </a:xfrm>
            <a:prstGeom prst="line">
              <a:avLst/>
            </a:prstGeom>
            <a:solidFill>
              <a:schemeClr val="accent1"/>
            </a:solidFill>
            <a:ln w="25400" cap="flat" cmpd="sng" algn="ctr">
              <a:solidFill>
                <a:srgbClr val="C00000"/>
              </a:solidFill>
              <a:prstDash val="solid"/>
              <a:round/>
              <a:headEnd type="none" w="med" len="med"/>
              <a:tailEnd type="none" w="med" len="med"/>
            </a:ln>
            <a:effectLst/>
          </p:spPr>
        </p:cxnSp>
      </p:grpSp>
      <p:grpSp>
        <p:nvGrpSpPr>
          <p:cNvPr id="9" name="Group 96"/>
          <p:cNvGrpSpPr/>
          <p:nvPr>
            <p:custDataLst>
              <p:tags r:id="rId8"/>
            </p:custDataLst>
          </p:nvPr>
        </p:nvGrpSpPr>
        <p:grpSpPr>
          <a:xfrm>
            <a:off x="4936006" y="1168460"/>
            <a:ext cx="3971103" cy="817604"/>
            <a:chOff x="4936006" y="1314204"/>
            <a:chExt cx="3971103" cy="817604"/>
          </a:xfrm>
        </p:grpSpPr>
        <p:sp>
          <p:nvSpPr>
            <p:cNvPr id="142" name="Rectangle 141"/>
            <p:cNvSpPr>
              <a:spLocks noChangeArrowheads="1"/>
            </p:cNvSpPr>
            <p:nvPr/>
          </p:nvSpPr>
          <p:spPr bwMode="auto">
            <a:xfrm>
              <a:off x="8051418" y="1586752"/>
              <a:ext cx="855691" cy="520723"/>
            </a:xfrm>
            <a:prstGeom prst="rect">
              <a:avLst/>
            </a:prstGeom>
            <a:solidFill>
              <a:srgbClr val="3C753C"/>
            </a:solidFill>
            <a:ln w="28575" algn="ctr">
              <a:noFill/>
              <a:miter lim="800000"/>
              <a:headEnd/>
              <a:tailEnd/>
            </a:ln>
            <a:effectLst>
              <a:outerShdw dist="38100" sx="1000" sy="1000" algn="ctr" rotWithShape="0">
                <a:srgbClr val="000000"/>
              </a:outerShdw>
            </a:effectLst>
          </p:spPr>
          <p:txBody>
            <a:bodyPr vert="horz" wrap="square" lIns="0" tIns="36576" rIns="0" bIns="0" anchor="ctr"/>
            <a:lstStyle/>
            <a:p>
              <a:pPr algn="ctr">
                <a:lnSpc>
                  <a:spcPts val="1400"/>
                </a:lnSpc>
              </a:pPr>
              <a:r>
                <a:rPr lang="en-US" sz="1400" b="1" dirty="0">
                  <a:solidFill>
                    <a:schemeClr val="bg1"/>
                  </a:solidFill>
                  <a:latin typeface="+mn-lt"/>
                  <a:cs typeface="Courier New" pitchFamily="49" charset="0"/>
                </a:rPr>
                <a:t>Web Server</a:t>
              </a:r>
            </a:p>
          </p:txBody>
        </p:sp>
        <p:sp>
          <p:nvSpPr>
            <p:cNvPr id="162" name="Rectangle 161"/>
            <p:cNvSpPr>
              <a:spLocks noChangeArrowheads="1"/>
            </p:cNvSpPr>
            <p:nvPr/>
          </p:nvSpPr>
          <p:spPr bwMode="auto">
            <a:xfrm>
              <a:off x="4936544" y="1611085"/>
              <a:ext cx="817639" cy="520723"/>
            </a:xfrm>
            <a:prstGeom prst="rect">
              <a:avLst/>
            </a:prstGeom>
            <a:solidFill>
              <a:srgbClr val="3C753C"/>
            </a:solidFill>
            <a:ln w="28575" algn="ctr">
              <a:noFill/>
              <a:miter lim="800000"/>
              <a:headEnd/>
              <a:tailEnd/>
            </a:ln>
            <a:effectLst>
              <a:outerShdw dist="38100" sx="1000" sy="1000" algn="ctr" rotWithShape="0">
                <a:srgbClr val="000000"/>
              </a:outerShdw>
            </a:effectLst>
          </p:spPr>
          <p:txBody>
            <a:bodyPr vert="horz" wrap="square" lIns="0" tIns="36576" rIns="0" bIns="0" anchor="ctr"/>
            <a:lstStyle/>
            <a:p>
              <a:pPr algn="ctr">
                <a:lnSpc>
                  <a:spcPts val="1400"/>
                </a:lnSpc>
              </a:pPr>
              <a:r>
                <a:rPr lang="en-US" sz="1400" b="1" dirty="0">
                  <a:solidFill>
                    <a:schemeClr val="bg1"/>
                  </a:solidFill>
                  <a:latin typeface="+mn-lt"/>
                  <a:cs typeface="Courier New" pitchFamily="49" charset="0"/>
                </a:rPr>
                <a:t>Web Browser</a:t>
              </a:r>
            </a:p>
          </p:txBody>
        </p:sp>
        <p:sp>
          <p:nvSpPr>
            <p:cNvPr id="164" name="Rectangle 3"/>
            <p:cNvSpPr>
              <a:spLocks noChangeArrowheads="1"/>
            </p:cNvSpPr>
            <p:nvPr/>
          </p:nvSpPr>
          <p:spPr bwMode="auto">
            <a:xfrm>
              <a:off x="5732585" y="1412174"/>
              <a:ext cx="2309445"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Generates the data and requests connections</a:t>
              </a:r>
            </a:p>
          </p:txBody>
        </p:sp>
        <p:sp>
          <p:nvSpPr>
            <p:cNvPr id="165" name="PPTShape_3"/>
            <p:cNvSpPr>
              <a:spLocks noChangeShapeType="1"/>
            </p:cNvSpPr>
            <p:nvPr/>
          </p:nvSpPr>
          <p:spPr bwMode="auto">
            <a:xfrm flipH="1">
              <a:off x="5747239" y="1969714"/>
              <a:ext cx="2305050" cy="0"/>
            </a:xfrm>
            <a:prstGeom prst="line">
              <a:avLst/>
            </a:prstGeom>
            <a:noFill/>
            <a:ln w="50800">
              <a:solidFill>
                <a:srgbClr val="800000"/>
              </a:solidFill>
              <a:round/>
              <a:headEnd type="triangle"/>
              <a:tailEnd type="triangle" w="med" len="med"/>
            </a:ln>
          </p:spPr>
          <p:txBody>
            <a:bodyPr anchor="ctr"/>
            <a:lstStyle/>
            <a:p>
              <a:endParaRPr lang="en-US" dirty="0"/>
            </a:p>
          </p:txBody>
        </p:sp>
        <p:sp>
          <p:nvSpPr>
            <p:cNvPr id="94" name="Rectangle 3"/>
            <p:cNvSpPr>
              <a:spLocks noChangeArrowheads="1"/>
            </p:cNvSpPr>
            <p:nvPr/>
          </p:nvSpPr>
          <p:spPr bwMode="auto">
            <a:xfrm>
              <a:off x="4936006" y="1335977"/>
              <a:ext cx="800765" cy="320003"/>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Host A</a:t>
              </a:r>
            </a:p>
          </p:txBody>
        </p:sp>
        <p:sp>
          <p:nvSpPr>
            <p:cNvPr id="95" name="Rectangle 3"/>
            <p:cNvSpPr>
              <a:spLocks noChangeArrowheads="1"/>
            </p:cNvSpPr>
            <p:nvPr/>
          </p:nvSpPr>
          <p:spPr bwMode="auto">
            <a:xfrm>
              <a:off x="8081978" y="1314204"/>
              <a:ext cx="800765" cy="320003"/>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Host B</a:t>
              </a: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10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fade">
                                      <p:cBhvr>
                                        <p:cTn id="18" dur="1000"/>
                                        <p:tgtEl>
                                          <p:spTgt spid="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10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fade">
                                      <p:cBhvr>
                                        <p:cTn id="42" dur="1000"/>
                                        <p:tgtEl>
                                          <p:spTgt spid="101"/>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4" grpId="0" animBg="1"/>
      <p:bldP spid="96" grpId="0" animBg="1"/>
      <p:bldP spid="66" grpId="0" animBg="1"/>
      <p:bldP spid="10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0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5.xml><?xml version="1.0" encoding="utf-8"?>
<p:tagLst xmlns:a="http://schemas.openxmlformats.org/drawingml/2006/main" xmlns:r="http://schemas.openxmlformats.org/officeDocument/2006/relationships" xmlns:p="http://schemas.openxmlformats.org/presentationml/2006/main">
  <p:tag name="BULLET_13" val="8226"/>
  <p:tag name="BULLET_14" val="8226"/>
  <p:tag name="BULLET_15" val="8226"/>
  <p:tag name="BULLET_16" val="8226"/>
  <p:tag name="BULLET_17" val="8226"/>
  <p:tag name="BULLET_18" val="8226"/>
  <p:tag name="BULLET_19" val="8226"/>
  <p:tag name="BULLET_20" val="8226"/>
  <p:tag name="BULLET_21"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106.xml><?xml version="1.0" encoding="utf-8"?>
<p:tagLst xmlns:a="http://schemas.openxmlformats.org/drawingml/2006/main" xmlns:r="http://schemas.openxmlformats.org/officeDocument/2006/relationships" xmlns:p="http://schemas.openxmlformats.org/presentationml/2006/main">
  <p:tag name="ARTICULATE_SLIDE_GUID" val="d86f5f9d-8933-4aa8-b2fd-58bd8854020d"/>
  <p:tag name="ARTICULATE_SLIDE_PAUSE" val="0"/>
  <p:tag name="ARTICULATE_NAV_LEVEL" val="1"/>
  <p:tag name="ARTICULATE_PLAYLIST_ID" val="-1"/>
  <p:tag name="ARTICULATE_LOCK_SLIDE" val="1"/>
  <p:tag name="AUDIO_ID" val="356"/>
  <p:tag name="ELAPSEDTIME" val="12.0"/>
  <p:tag name="ARTICULATE_SLIDE_NAV" val="18"/>
</p:tagLst>
</file>

<file path=ppt/tags/tag107.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108.xml><?xml version="1.0" encoding="utf-8"?>
<p:tagLst xmlns:a="http://schemas.openxmlformats.org/drawingml/2006/main" xmlns:r="http://schemas.openxmlformats.org/officeDocument/2006/relationships" xmlns:p="http://schemas.openxmlformats.org/presentationml/2006/main">
  <p:tag name="ARTICULATE_SLIDE_GUID" val="6e4058d1-414f-4ebf-a6cf-bcabe43ee60b"/>
  <p:tag name="ARTICULATE_SLIDE_PAUSE" val="0"/>
  <p:tag name="ARTICULATE_NAV_LEVEL" val="1"/>
  <p:tag name="ARTICULATE_PLAYLIST_ID" val="-1"/>
  <p:tag name="ARTICULATE_LOCK_SLIDE" val="0"/>
  <p:tag name="AUDIO_ID" val="501"/>
  <p:tag name="ELAPSEDTIME" val="9.5"/>
  <p:tag name="ARTICULATE_SLIDE_NAV" val="21"/>
</p:tagLst>
</file>

<file path=ppt/tags/tag109.xml><?xml version="1.0" encoding="utf-8"?>
<p:tagLst xmlns:a="http://schemas.openxmlformats.org/drawingml/2006/main" xmlns:r="http://schemas.openxmlformats.org/officeDocument/2006/relationships" xmlns:p="http://schemas.openxmlformats.org/presentationml/2006/main">
  <p:tag name="BULLET_14" val="8226"/>
  <p:tag name="BULLET_15" val="8226"/>
  <p:tag name="BULLET_16" val="8226"/>
  <p:tag name="BULLET_17" val="8226"/>
  <p:tag name="BULLET_18" val="8226"/>
  <p:tag name="BULLET_19" val="8226"/>
  <p:tag name="BULLET_20" val="8226"/>
  <p:tag name="BULLET_21" val="8226"/>
  <p:tag name="BULLET_22" val="8226"/>
  <p:tag name="BULLET_23" val="8226"/>
  <p:tag name="BULLET_24" val="8226"/>
  <p:tag name="BULLET_25" val="8226"/>
  <p:tag name="BULLET_26" val="8226"/>
  <p:tag name="BULLET_27" val="8226"/>
  <p:tag name="BULLET_28" val="8226"/>
  <p:tag name="BULLET_29" val="8226"/>
  <p:tag name="BULLET_30" val="8226"/>
  <p:tag name="BULLET_31" val="8226"/>
  <p:tag name="BULLET_32" val="8226"/>
  <p:tag name="BULLET_33" val="8226"/>
  <p:tag name="BULLET_34"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2.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xml><?xml version="1.0" encoding="utf-8"?>
<p:tagLst xmlns:a="http://schemas.openxmlformats.org/drawingml/2006/main" xmlns:r="http://schemas.openxmlformats.org/officeDocument/2006/relationships" xmlns:p="http://schemas.openxmlformats.org/presentationml/2006/main">
  <p:tag name="BULLET_11" val="8226"/>
  <p:tag name="BULLET_12" val="8226"/>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2.147484E+09"/>
  <p:tag name="MARGIN_2" val="36"/>
  <p:tag name="MARGIN_3" val="72"/>
  <p:tag name="MARGIN_4" val="108"/>
  <p:tag name="MARGIN_5" val="144"/>
  <p:tag name="FONT_SIZE" val="10"/>
</p:tagLst>
</file>

<file path=ppt/tags/tag14.xml><?xml version="1.0" encoding="utf-8"?>
<p:tagLst xmlns:a="http://schemas.openxmlformats.org/drawingml/2006/main" xmlns:r="http://schemas.openxmlformats.org/officeDocument/2006/relationships" xmlns:p="http://schemas.openxmlformats.org/presentationml/2006/main">
  <p:tag name="ANNOTATION_COUNT" val="0"/>
  <p:tag name="ARTICULATE_SLIDE_PAUSE" val="0"/>
  <p:tag name="ARTICULATE_NAV_LEVEL" val="1"/>
  <p:tag name="ARTICULATE_PLAYLIST_ID" val="-1"/>
  <p:tag name="ARTICULATE_LOCK_SLIDE" val="0"/>
  <p:tag name="AUDIO_ID" val="592"/>
  <p:tag name="TIMELINE" val="13.8/34.3/52.7/60.3"/>
  <p:tag name="ELAPSEDTIME" val="68.3"/>
  <p:tag name="ARTICULATE_SLIDE_GUID" val="0be51b4c-4bfb-47ee-94c3-22b4b8a00592"/>
  <p:tag name="ARTICULATE_SLIDE_NAV" val="4"/>
</p:tagLst>
</file>

<file path=ppt/tags/tag15.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MARGIN_1" val="0"/>
  <p:tag name="MARGIN_2" val="36"/>
  <p:tag name="MARGIN_3" val="72"/>
  <p:tag name="MARGIN_4" val="108"/>
  <p:tag name="MARGIN_5" val="144"/>
  <p:tag name="FONT_SIZE" val="10"/>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57c6665d-cd98-4653-bf23-8e1bee0fc73b"/>
  <p:tag name="ARTICULATE_SLIDE_PAUSE" val="0"/>
  <p:tag name="ARTICULATE_NAV_LEVEL" val="1"/>
  <p:tag name="ARTICULATE_PLAYLIST_ID" val="-1"/>
  <p:tag name="ARTICULATE_LOCK_SLIDE" val="0"/>
  <p:tag name="AUDIO_ID" val="587"/>
  <p:tag name="TIMELINE" val="6.0/27.6/55.3/69.0/84.4"/>
  <p:tag name="ELAPSEDTIME" val="96.6"/>
  <p:tag name="ARTICULATE_SLIDE_NAV" val="5"/>
</p:tagLst>
</file>

<file path=ppt/tags/tag2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2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9.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1.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3.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4.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5.xml><?xml version="1.0" encoding="utf-8"?>
<p:tagLst xmlns:a="http://schemas.openxmlformats.org/drawingml/2006/main" xmlns:r="http://schemas.openxmlformats.org/officeDocument/2006/relationships" xmlns:p="http://schemas.openxmlformats.org/presentationml/2006/main">
  <p:tag name="BULLET_13" val="8226"/>
  <p:tag name="BULLET_14" val="8226"/>
  <p:tag name="BULLET_15" val="8226"/>
  <p:tag name="BULLET_16" val="8226"/>
  <p:tag name="BULLET_17" val="8226"/>
  <p:tag name="BULLET_18" val="8226"/>
  <p:tag name="BULLET_19" val="8226"/>
  <p:tag name="BULLET_20" val="8226"/>
  <p:tag name="BULLET_21"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36.xml><?xml version="1.0" encoding="utf-8"?>
<p:tagLst xmlns:a="http://schemas.openxmlformats.org/drawingml/2006/main" xmlns:r="http://schemas.openxmlformats.org/officeDocument/2006/relationships" xmlns:p="http://schemas.openxmlformats.org/presentationml/2006/main">
  <p:tag name="ARTICULATE_SLIDE_GUID" val="3eff5e14-2342-481b-9540-cf9eaa76eda4"/>
  <p:tag name="ARTICULATE_SLIDE_PAUSE" val="0"/>
  <p:tag name="ARTICULATE_NAV_LEVEL" val="1"/>
  <p:tag name="ARTICULATE_PLAYLIST_ID" val="-1"/>
  <p:tag name="ARTICULATE_LOCK_SLIDE" val="0"/>
  <p:tag name="TIMELINE" val="10.0/20.9"/>
  <p:tag name="ELAPSEDTIME" val="32.0"/>
  <p:tag name="AUDIO_ID" val="611"/>
  <p:tag name="ARTICULATE_SLIDE_NAV" val="6"/>
</p:tagLst>
</file>

<file path=ppt/tags/tag3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Ob2DBvBc_files\slide0001_image001.png"/>
</p:tagLst>
</file>

<file path=ppt/tags/tag4.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41.xml><?xml version="1.0" encoding="utf-8"?>
<p:tagLst xmlns:a="http://schemas.openxmlformats.org/drawingml/2006/main" xmlns:r="http://schemas.openxmlformats.org/officeDocument/2006/relationships" xmlns:p="http://schemas.openxmlformats.org/presentationml/2006/main">
  <p:tag name="ARTICULATE_SLIDE_GUID" val="f609ec03-06b9-46dd-a5e0-22b880c67f2d"/>
  <p:tag name="ARTICULATE_SLIDE_PAUSE" val="0"/>
  <p:tag name="ARTICULATE_NAV_LEVEL" val="1"/>
  <p:tag name="ARTICULATE_PLAYLIST_ID" val="-1"/>
  <p:tag name="ARTICULATE_LOCK_SLIDE" val="0"/>
  <p:tag name="TIMELINE" val="3.9/21.9/28.9"/>
  <p:tag name="ELAPSEDTIME" val="69.2"/>
  <p:tag name="AUDIO_ID" val="612"/>
  <p:tag name="ARTICULATE_SLIDE_NAV" val="7"/>
</p:tagLst>
</file>

<file path=ppt/tags/tag4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MpOWdxSB_files\slide0001_image001.png"/>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RTICULATE_SLIDE_GUID" val="b48604fc-90f8-4aac-b2b0-a96e5d76d0ec"/>
  <p:tag name="ARTICULATE_SLIDE_PAUSE" val="0"/>
  <p:tag name="ARTICULATE_NAV_LEVEL" val="1"/>
  <p:tag name="ARTICULATE_PLAYLIST_ID" val="-1"/>
  <p:tag name="ARTICULATE_LOCK_SLIDE" val="0"/>
  <p:tag name="AUDIO_ID" val="543"/>
  <p:tag name="TIMELINE" val="31.4/37.8/45.4"/>
  <p:tag name="ELAPSEDTIME" val="59.5"/>
  <p:tag name="ARTICULATE_SLIDE_NAV" val="8"/>
</p:tagLst>
</file>

<file path=ppt/tags/tag4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8.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51.xml><?xml version="1.0" encoding="utf-8"?>
<p:tagLst xmlns:a="http://schemas.openxmlformats.org/drawingml/2006/main" xmlns:r="http://schemas.openxmlformats.org/officeDocument/2006/relationships" xmlns:p="http://schemas.openxmlformats.org/presentationml/2006/main">
  <p:tag name="ARTICULATE_SLIDE_GUID" val="a67c1daa-a2c6-46e7-a7f5-f8f3d6b2dfe9"/>
  <p:tag name="ARTICULATE_SLIDE_PAUSE" val="0"/>
  <p:tag name="ARTICULATE_NAV_LEVEL" val="1"/>
  <p:tag name="ARTICULATE_PLAYLIST_ID" val="-1"/>
  <p:tag name="ARTICULATE_LOCK_SLIDE" val="0"/>
  <p:tag name="AUDIO_ID" val="566"/>
  <p:tag name="ELAPSEDTIME" val="33.0"/>
  <p:tag name="ARTICULATE_SLIDE_NAV" val="9"/>
</p:tagLst>
</file>

<file path=ppt/tags/tag5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53.xml><?xml version="1.0" encoding="utf-8"?>
<p:tagLst xmlns:a="http://schemas.openxmlformats.org/drawingml/2006/main" xmlns:r="http://schemas.openxmlformats.org/officeDocument/2006/relationships" xmlns:p="http://schemas.openxmlformats.org/presentationml/2006/main">
  <p:tag name="ARTICULATE_SLIDE_GUID" val="ad2926c9-99ba-4651-ae7c-726aec1c139c"/>
  <p:tag name="ARTICULATE_SLIDE_PAUSE" val="0"/>
  <p:tag name="ARTICULATE_NAV_LEVEL" val="1"/>
  <p:tag name="ARTICULATE_PLAYLIST_ID" val="-1"/>
  <p:tag name="ARTICULATE_LOCK_SLIDE" val="0"/>
  <p:tag name="AUDIO_ID" val="607"/>
  <p:tag name="TIMELINE" val="4.4/15.3"/>
  <p:tag name="ELAPSEDTIME" val="47.9"/>
  <p:tag name="ARTICULATE_SLIDE_NAV" val="10"/>
</p:tagLst>
</file>

<file path=ppt/tags/tag54.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5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ZNEUDc7E_files\slide0001_image001.png"/>
</p:tagLst>
</file>

<file path=ppt/tags/tag57.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59.xml><?xml version="1.0" encoding="utf-8"?>
<p:tagLst xmlns:a="http://schemas.openxmlformats.org/drawingml/2006/main" xmlns:r="http://schemas.openxmlformats.org/officeDocument/2006/relationships" xmlns:p="http://schemas.openxmlformats.org/presentationml/2006/main">
  <p:tag name="ARTICULATE_SLIDE_GUID" val="0f9ea853-b456-412a-b4b0-6d8240648fa2"/>
  <p:tag name="ARTICULATE_SLIDE_PAUSE" val="0"/>
  <p:tag name="ARTICULATE_NAV_LEVEL" val="1"/>
  <p:tag name="ARTICULATE_PLAYLIST_ID" val="-1"/>
  <p:tag name="ARTICULATE_LOCK_SLIDE" val="0"/>
  <p:tag name="AUDIO_ID" val="565"/>
  <p:tag name="ELAPSEDTIME" val="16.2"/>
  <p:tag name="ARTICULATE_SLIDE_NAV" val="11"/>
</p:tagLst>
</file>

<file path=ppt/tags/tag6.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61.xml><?xml version="1.0" encoding="utf-8"?>
<p:tagLst xmlns:a="http://schemas.openxmlformats.org/drawingml/2006/main" xmlns:r="http://schemas.openxmlformats.org/officeDocument/2006/relationships" xmlns:p="http://schemas.openxmlformats.org/presentationml/2006/main">
  <p:tag name="ARTICULATE_SLIDE_GUID" val="9c73b496-7e95-4ac9-ae12-fbc55501bb74"/>
  <p:tag name="ARTICULATE_SLIDE_PAUSE" val="0"/>
  <p:tag name="ARTICULATE_NAV_LEVEL" val="1"/>
  <p:tag name="ARTICULATE_PLAYLIST_ID" val="-1"/>
  <p:tag name="ARTICULATE_LOCK_SLIDE" val="0"/>
  <p:tag name="TIMELINE" val="3.5/41.5/71.7"/>
  <p:tag name="ELAPSEDTIME" val="104.8"/>
  <p:tag name="AUDIO_ID" val="613"/>
  <p:tag name="ARTICULATE_SLIDE_NAV" val="12"/>
</p:tagLst>
</file>

<file path=ppt/tags/tag6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6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Td8MOI7h_files\slide0001_image001.png"/>
</p:tagLst>
</file>

<file path=ppt/tags/tag6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67.xml><?xml version="1.0" encoding="utf-8"?>
<p:tagLst xmlns:a="http://schemas.openxmlformats.org/drawingml/2006/main" xmlns:r="http://schemas.openxmlformats.org/officeDocument/2006/relationships" xmlns:p="http://schemas.openxmlformats.org/presentationml/2006/main">
  <p:tag name="ARTICULATE_SLIDE_GUID" val="2d639f78-cbfc-405f-ad86-6fb8f6461d60"/>
  <p:tag name="ARTICULATE_SLIDE_PAUSE" val="0"/>
  <p:tag name="ARTICULATE_NAV_LEVEL" val="1"/>
  <p:tag name="ARTICULATE_PLAYLIST_ID" val="-1"/>
  <p:tag name="ARTICULATE_LOCK_SLIDE" val="0"/>
  <p:tag name="AUDIO_ID" val="567"/>
  <p:tag name="ELAPSEDTIME" val="23.5"/>
  <p:tag name="ARTICULATE_SLIDE_NAV" val="13"/>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69.xml><?xml version="1.0" encoding="utf-8"?>
<p:tagLst xmlns:a="http://schemas.openxmlformats.org/drawingml/2006/main" xmlns:r="http://schemas.openxmlformats.org/officeDocument/2006/relationships" xmlns:p="http://schemas.openxmlformats.org/presentationml/2006/main">
  <p:tag name="ARTICULATE_SLIDE_GUID" val="70d79978-3b67-4d90-8f91-3096d9945be8"/>
  <p:tag name="ARTICULATE_SLIDE_PAUSE" val="0"/>
  <p:tag name="ARTICULATE_NAV_LEVEL" val="1"/>
  <p:tag name="ARTICULATE_PLAYLIST_ID" val="-1"/>
  <p:tag name="ARTICULATE_LOCK_SLIDE" val="0"/>
  <p:tag name="AUDIO_ID" val="419"/>
  <p:tag name="TIMELINE" val="3.4/8.4/11.6"/>
  <p:tag name="ELAPSEDTIME" val="17.8"/>
  <p:tag name="ARTICULATE_SLIDE_NAV" val="14"/>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7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SCOCYLjy_files\slide0001_image001.png"/>
</p:tagLst>
</file>

<file path=ppt/tags/tag7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74.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54"/>
  <p:tag name="TIMELINE" val="35.3/47.3/52.4/84.2/88.8/97.8/103.1/112.8"/>
  <p:tag name="ELAPSEDTIME" val="117.6"/>
  <p:tag name="ARTICULATE_SLIDE_GUID" val="57c6665d-cd98-4653-bf23-8e1bee0f0554"/>
  <p:tag name="ARTICULATE_SLIDE_NAV" val="15"/>
</p:tagLst>
</file>

<file path=ppt/tags/tag7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MARGIN_1" val="0"/>
  <p:tag name="MARGIN_2" val="36"/>
  <p:tag name="MARGIN_3" val="72"/>
  <p:tag name="MARGIN_4" val="108"/>
  <p:tag name="MARGIN_5" val="144"/>
  <p:tag name="FONT_SIZE" val="9"/>
</p:tagLst>
</file>

<file path=ppt/tags/tag83.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83"/>
  <p:tag name="TIMELINE" val="0.4"/>
  <p:tag name="ELAPSEDTIME" val="2.9"/>
  <p:tag name="ARTICULATE_SLIDE_GUID" val="57c6665d-cd98-4653-bf23-8e1bee0f0583"/>
  <p:tag name="ARTICULATE_SLIDE_NAV" val="16"/>
</p:tagLst>
</file>

<file path=ppt/tags/tag8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xml><?xml version="1.0" encoding="utf-8"?>
<p:tagLst xmlns:a="http://schemas.openxmlformats.org/drawingml/2006/main" xmlns:r="http://schemas.openxmlformats.org/officeDocument/2006/relationships" xmlns:p="http://schemas.openxmlformats.org/presentationml/2006/main">
  <p:tag name="ANNOTATION_COUNT" val="0"/>
  <p:tag name="ARTICULATE_SLIDE_GUID" val="0be51b4c-4bfb-47ee-94c3-22b4b8a005b2"/>
  <p:tag name="ARTICULATE_SLIDE_PAUSE" val="0"/>
  <p:tag name="ARTICULATE_NAV_LEVEL" val="1"/>
  <p:tag name="ARTICULATE_PLAYLIST_ID" val="-1"/>
  <p:tag name="ARTICULATE_LOCK_SLIDE" val="0"/>
  <p:tag name="TIMELINE" val="18.6/25.3/43.8/49.7"/>
  <p:tag name="ELAPSEDTIME" val="57.0"/>
  <p:tag name="AUDIO_ID" val="609"/>
  <p:tag name="ARTICULATE_SLIDE_NAV" val="3"/>
</p:tagLst>
</file>

<file path=ppt/tags/tag9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MARGIN_1" val="0"/>
  <p:tag name="MARGIN_2" val="36"/>
  <p:tag name="MARGIN_3" val="72"/>
  <p:tag name="MARGIN_4" val="108"/>
  <p:tag name="MARGIN_5" val="144"/>
  <p:tag name="FONT_SIZE" val="9"/>
</p:tagLst>
</file>

<file path=ppt/tags/tag94.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84"/>
  <p:tag name="TIMELINE" val="5.4/9.9/20.0/31.9/48.7"/>
  <p:tag name="ELAPSEDTIME" val="73.7"/>
  <p:tag name="ARTICULATE_SLIDE_GUID" val="57c6665d-cd98-4653-bf23-8e1bee0f0584"/>
  <p:tag name="ARTICULATE_SLIDE_NAV" val="17"/>
</p:tagLst>
</file>

<file path=ppt/tags/tag9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9.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theme1.xml><?xml version="1.0" encoding="utf-8"?>
<a:theme xmlns:a="http://schemas.openxmlformats.org/drawingml/2006/main" name="1_Master2013">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00"/>
        </a:solidFill>
        <a:ln w="254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9900"/>
        </a:solidFill>
        <a:ln w="254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E810BA4B6F2BA4784AEA67A7E6266E8" ma:contentTypeVersion="5" ma:contentTypeDescription="Create a new document." ma:contentTypeScope="" ma:versionID="b4d28b138f481b2d5fea6badb69daf41">
  <xsd:schema xmlns:xsd="http://www.w3.org/2001/XMLSchema" xmlns:xs="http://www.w3.org/2001/XMLSchema" xmlns:p="http://schemas.microsoft.com/office/2006/metadata/properties" xmlns:ns2="2b201936-efef-465e-bf87-1d8b42cea172" xmlns:ns3="a794988b-4f4b-4ca0-a64b-d24ede502f7e" targetNamespace="http://schemas.microsoft.com/office/2006/metadata/properties" ma:root="true" ma:fieldsID="e8aed3fb54a96e72b89a312354f90ed5" ns2:_="" ns3:_="">
    <xsd:import namespace="2b201936-efef-465e-bf87-1d8b42cea172"/>
    <xsd:import namespace="a794988b-4f4b-4ca0-a64b-d24ede502f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01936-efef-465e-bf87-1d8b42cea1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94988b-4f4b-4ca0-a64b-d24ede502f7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CC7643-856A-43FC-AAB0-616CD9794779}">
  <ds:schemaRefs>
    <ds:schemaRef ds:uri="http://schemas.microsoft.com/sharepoint/v3/contenttype/forms"/>
  </ds:schemaRefs>
</ds:datastoreItem>
</file>

<file path=customXml/itemProps2.xml><?xml version="1.0" encoding="utf-8"?>
<ds:datastoreItem xmlns:ds="http://schemas.openxmlformats.org/officeDocument/2006/customXml" ds:itemID="{641450F6-7C18-4067-99B7-C4201AD94476}">
  <ds:schemaRefs>
    <ds:schemaRef ds:uri="http://schemas.microsoft.com/office/2006/documentManagement/types"/>
    <ds:schemaRef ds:uri="http://schemas.microsoft.com/office/2006/metadata/properties"/>
    <ds:schemaRef ds:uri="http://purl.org/dc/elements/1.1/"/>
    <ds:schemaRef ds:uri="http://purl.org/dc/dcmitype/"/>
    <ds:schemaRef ds:uri="http://schemas.openxmlformats.org/package/2006/metadata/core-properties"/>
    <ds:schemaRef ds:uri="2b201936-efef-465e-bf87-1d8b42cea172"/>
    <ds:schemaRef ds:uri="http://purl.org/dc/terms/"/>
    <ds:schemaRef ds:uri="a794988b-4f4b-4ca0-a64b-d24ede502f7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F6EBFA26-7C52-48A5-A237-38901D7D4D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01936-efef-465e-bf87-1d8b42cea172"/>
    <ds:schemaRef ds:uri="a794988b-4f4b-4ca0-a64b-d24ede502f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7919</Words>
  <Application>Microsoft Office PowerPoint</Application>
  <PresentationFormat>On-screen Show (4:3)</PresentationFormat>
  <Paragraphs>1226</Paragraphs>
  <Slides>88</Slides>
  <Notes>42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5" baseType="lpstr">
      <vt:lpstr>Arial</vt:lpstr>
      <vt:lpstr>Calibri</vt:lpstr>
      <vt:lpstr>Consolas</vt:lpstr>
      <vt:lpstr>Monotype Sorts</vt:lpstr>
      <vt:lpstr>Wingdings</vt:lpstr>
      <vt:lpstr>1_Master2013</vt:lpstr>
      <vt:lpstr>Photo Editor Photo</vt:lpstr>
      <vt:lpstr>22075 IoT6</vt:lpstr>
      <vt:lpstr>Class Objectives</vt:lpstr>
      <vt:lpstr>Agenda – Lecture</vt:lpstr>
      <vt:lpstr>Agenda – Labs</vt:lpstr>
      <vt:lpstr>PowerPoint Presentation</vt:lpstr>
      <vt:lpstr>Agenda Five Layer Model and Applications</vt:lpstr>
      <vt:lpstr>Basic Needs for TCP/IP Transmissions</vt:lpstr>
      <vt:lpstr>TCP/IP 5 Layer Model</vt:lpstr>
      <vt:lpstr>What Does Each Layer Do?</vt:lpstr>
      <vt:lpstr>Application Layer (Layer 5)</vt:lpstr>
      <vt:lpstr>Transport Layer (Layer 4)</vt:lpstr>
      <vt:lpstr>TCP vs. UDP</vt:lpstr>
      <vt:lpstr>TCP and UDP Header Formats Reference Slide</vt:lpstr>
      <vt:lpstr>Network Layer (Layer 3)</vt:lpstr>
      <vt:lpstr>IPv4 Packet Header Format (Reference Slide)</vt:lpstr>
      <vt:lpstr>Data Link Layer (Layer 2)</vt:lpstr>
      <vt:lpstr>Ethernet and Wi-Fi® Frame Formats (Reference Slide)</vt:lpstr>
      <vt:lpstr>Physical Layer (Layer 1)</vt:lpstr>
      <vt:lpstr>Transmit Data Using Network Layers</vt:lpstr>
      <vt:lpstr>Receive Data Using Network Layers</vt:lpstr>
      <vt:lpstr>Receive Data Using Network Layers</vt:lpstr>
      <vt:lpstr>TCP/IP Protocol Stack (Terminology Reference)</vt:lpstr>
      <vt:lpstr>Common TCP/IP Applications</vt:lpstr>
      <vt:lpstr>Knowledge Check</vt:lpstr>
      <vt:lpstr>Knowledge Check</vt:lpstr>
      <vt:lpstr>PowerPoint Presentation</vt:lpstr>
      <vt:lpstr>MPLAB® Harmony  TCP/IP Stack</vt:lpstr>
      <vt:lpstr>Architecture</vt:lpstr>
      <vt:lpstr>Application Layer</vt:lpstr>
      <vt:lpstr>Application Layer</vt:lpstr>
      <vt:lpstr>Services and Applications</vt:lpstr>
      <vt:lpstr>Supported Services</vt:lpstr>
      <vt:lpstr>Supported Services</vt:lpstr>
      <vt:lpstr>Supported Services</vt:lpstr>
      <vt:lpstr>Supported Applications</vt:lpstr>
      <vt:lpstr>HTTP Web Server</vt:lpstr>
      <vt:lpstr>Supported Applications</vt:lpstr>
      <vt:lpstr>Encryption Provider</vt:lpstr>
      <vt:lpstr>Encryption Provider</vt:lpstr>
      <vt:lpstr>Transport Layer</vt:lpstr>
      <vt:lpstr>Transport Layer</vt:lpstr>
      <vt:lpstr>Internet Layer</vt:lpstr>
      <vt:lpstr>Internet Layer</vt:lpstr>
      <vt:lpstr>IPv4 vs IPv6</vt:lpstr>
      <vt:lpstr>Network Interface Layer</vt:lpstr>
      <vt:lpstr>Network Interface Features</vt:lpstr>
      <vt:lpstr>Network Interface Options</vt:lpstr>
      <vt:lpstr>Supported Interface Devices</vt:lpstr>
      <vt:lpstr>WINC1500 Wi-Fi® Module Operation Modes with Harmony</vt:lpstr>
      <vt:lpstr>MAC Address</vt:lpstr>
      <vt:lpstr>PIC32 MAC Address</vt:lpstr>
      <vt:lpstr>TCP/IP Stack Features</vt:lpstr>
      <vt:lpstr>TCP/IP Console</vt:lpstr>
      <vt:lpstr> </vt:lpstr>
      <vt:lpstr>Harmony V3</vt:lpstr>
      <vt:lpstr>Harmony V3</vt:lpstr>
      <vt:lpstr>Harmony V3</vt:lpstr>
      <vt:lpstr>Harmony V3</vt:lpstr>
      <vt:lpstr>Harmony V3</vt:lpstr>
      <vt:lpstr>Harmony V3</vt:lpstr>
      <vt:lpstr>Harmony V3</vt:lpstr>
      <vt:lpstr>Harmony V3</vt:lpstr>
      <vt:lpstr>MHC</vt:lpstr>
      <vt:lpstr>Terminal</vt:lpstr>
      <vt:lpstr>TCPIP Discoverer</vt:lpstr>
      <vt:lpstr>HTTP2 Webserver</vt:lpstr>
      <vt:lpstr>Summary</vt:lpstr>
      <vt:lpstr>Questions?</vt:lpstr>
      <vt:lpstr>LEGAL NOTICE</vt:lpstr>
      <vt:lpstr>Common trademarks and usage examples for your presentation</vt:lpstr>
      <vt:lpstr>Sample Bullet Slide</vt:lpstr>
      <vt:lpstr>Sample Bullet Slide</vt:lpstr>
      <vt:lpstr>Sample Slide with 2 Columns</vt:lpstr>
      <vt:lpstr>Sample slide with text column and image</vt:lpstr>
      <vt:lpstr>This is a sample  transition slide</vt:lpstr>
      <vt:lpstr>You can also use the  Title Slide as a transition slide</vt:lpstr>
      <vt:lpstr>Sample Agenda</vt:lpstr>
      <vt:lpstr>Why is Power Factor Important?</vt:lpstr>
      <vt:lpstr>Control Registers</vt:lpstr>
      <vt:lpstr>Make lines easy to see</vt:lpstr>
      <vt:lpstr>Lab 1: Getting Started </vt:lpstr>
      <vt:lpstr>Lab 1 Objectives</vt:lpstr>
      <vt:lpstr>Lab 1 Summary</vt:lpstr>
      <vt:lpstr>Infrared Communication</vt:lpstr>
      <vt:lpstr>Pop Quiz!</vt:lpstr>
      <vt:lpstr>Sample Summary</vt:lpstr>
      <vt:lpstr>Additional Resources</vt:lpstr>
      <vt:lpstr>Dev Tools For This Class</vt:lpstr>
    </vt:vector>
  </TitlesOfParts>
  <Company>Microchip Technology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13XAAA</dc:title>
  <dc:creator>Kristina Johnson - C09138</dc:creator>
  <cp:lastModifiedBy>Martin Ruppert - M91221</cp:lastModifiedBy>
  <cp:revision>632</cp:revision>
  <dcterms:created xsi:type="dcterms:W3CDTF">2010-01-04T21:05:06Z</dcterms:created>
  <dcterms:modified xsi:type="dcterms:W3CDTF">2019-05-08T08:27:49Z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0x010100FE810BA4B6F2BA4784AEA67A7E6266E8</vt:lpwstr>
  </property>
  <property fmtid="{D5CDD505-2E9C-101B-9397-08002B2CF9AE}" pid="3" name="AuthorIds_UIVersion_1024">
    <vt:lpwstr>11</vt:lpwstr>
  </property>
  <property fmtid="{D5CDD505-2E9C-101B-9397-08002B2CF9AE}" pid="4" name="AuthorIds_UIVersion_7168">
    <vt:lpwstr>11</vt:lpwstr>
  </property>
</Properties>
</file>